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2" r:id="rId15"/>
    <p:sldId id="274" r:id="rId16"/>
    <p:sldId id="275" r:id="rId17"/>
    <p:sldId id="276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236D8-FCC9-48DB-91B7-2D2EA88960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49943-BCAA-4579-B57C-E817CF07566F}">
      <dgm:prSet phldrT="[Text]" custT="1"/>
      <dgm:spPr>
        <a:solidFill>
          <a:srgbClr val="1B5187"/>
        </a:solidFill>
      </dgm:spPr>
      <dgm:t>
        <a:bodyPr/>
        <a:lstStyle/>
        <a:p>
          <a:r>
            <a:rPr lang="en-US" sz="2200" dirty="0" smtClean="0"/>
            <a:t>Programs are active in over 125 countries for faculty, administrators and professionals</a:t>
          </a:r>
          <a:endParaRPr lang="en-US" sz="2200" dirty="0"/>
        </a:p>
      </dgm:t>
    </dgm:pt>
    <dgm:pt modelId="{7AE9F350-7579-490B-9F72-B3BACC80FDC9}" type="parTrans" cxnId="{64DDA75B-A5F1-4629-B282-CA6F48EF4E8A}">
      <dgm:prSet/>
      <dgm:spPr/>
      <dgm:t>
        <a:bodyPr/>
        <a:lstStyle/>
        <a:p>
          <a:endParaRPr lang="en-US"/>
        </a:p>
      </dgm:t>
    </dgm:pt>
    <dgm:pt modelId="{316F1257-398E-4E4E-A5C3-0C6556FDDB34}" type="sibTrans" cxnId="{64DDA75B-A5F1-4629-B282-CA6F48EF4E8A}">
      <dgm:prSet/>
      <dgm:spPr/>
      <dgm:t>
        <a:bodyPr/>
        <a:lstStyle/>
        <a:p>
          <a:endParaRPr lang="en-US"/>
        </a:p>
      </dgm:t>
    </dgm:pt>
    <dgm:pt modelId="{FA5E6489-9605-4692-A169-EBB00F34EF19}">
      <dgm:prSet phldrT="[Text]" custT="1"/>
      <dgm:spPr>
        <a:solidFill>
          <a:srgbClr val="1B5187"/>
        </a:solidFill>
      </dgm:spPr>
      <dgm:t>
        <a:bodyPr/>
        <a:lstStyle/>
        <a:p>
          <a:r>
            <a:rPr lang="en-US" sz="2200" b="1" dirty="0" smtClean="0"/>
            <a:t>Core Fulbright U.S. Scholar Program</a:t>
          </a:r>
          <a:r>
            <a:rPr lang="en-US" sz="2200" dirty="0" smtClean="0"/>
            <a:t> - </a:t>
          </a:r>
          <a:r>
            <a:rPr lang="en-US" sz="2200" dirty="0" smtClean="0">
              <a:solidFill>
                <a:schemeClr val="bg1"/>
              </a:solidFill>
            </a:rPr>
            <a:t>Annual competition; teaching and/or research; two to twelve months</a:t>
          </a:r>
          <a:endParaRPr lang="en-US" sz="2200" dirty="0">
            <a:solidFill>
              <a:schemeClr val="bg1"/>
            </a:solidFill>
          </a:endParaRPr>
        </a:p>
      </dgm:t>
    </dgm:pt>
    <dgm:pt modelId="{F6F7784E-A7AB-4675-8DC8-0A1BB353C2EF}" type="parTrans" cxnId="{8D5E518B-74A0-4202-82A1-2606C7602979}">
      <dgm:prSet/>
      <dgm:spPr/>
      <dgm:t>
        <a:bodyPr/>
        <a:lstStyle/>
        <a:p>
          <a:endParaRPr lang="en-US"/>
        </a:p>
      </dgm:t>
    </dgm:pt>
    <dgm:pt modelId="{035BDA58-8C96-4565-B424-5FCFAD33528C}" type="sibTrans" cxnId="{8D5E518B-74A0-4202-82A1-2606C7602979}">
      <dgm:prSet/>
      <dgm:spPr/>
      <dgm:t>
        <a:bodyPr/>
        <a:lstStyle/>
        <a:p>
          <a:endParaRPr lang="en-US"/>
        </a:p>
      </dgm:t>
    </dgm:pt>
    <dgm:pt modelId="{D392DF42-1FD1-4D95-BC84-3EE4DE7EC3D0}">
      <dgm:prSet phldrT="[Text]" custT="1"/>
      <dgm:spPr>
        <a:solidFill>
          <a:srgbClr val="1B5187"/>
        </a:solidFill>
      </dgm:spPr>
      <dgm:t>
        <a:bodyPr/>
        <a:lstStyle/>
        <a:p>
          <a:r>
            <a:rPr lang="en-US" sz="2200" b="1" dirty="0" smtClean="0"/>
            <a:t>Fulbright Specialist Program </a:t>
          </a:r>
          <a:r>
            <a:rPr lang="en-US" sz="2200" dirty="0" smtClean="0"/>
            <a:t>- Six deadlines per year; teaching and development; two to six weeks</a:t>
          </a:r>
          <a:endParaRPr lang="en-US" sz="2200" dirty="0">
            <a:solidFill>
              <a:srgbClr val="1B5187"/>
            </a:solidFill>
          </a:endParaRPr>
        </a:p>
      </dgm:t>
    </dgm:pt>
    <dgm:pt modelId="{6351DFC6-3C28-4BCA-B9F3-C71376C872FF}" type="parTrans" cxnId="{4187C970-0A65-4989-A7AC-5A2FA4B29C55}">
      <dgm:prSet/>
      <dgm:spPr/>
      <dgm:t>
        <a:bodyPr/>
        <a:lstStyle/>
        <a:p>
          <a:endParaRPr lang="en-US"/>
        </a:p>
      </dgm:t>
    </dgm:pt>
    <dgm:pt modelId="{E147C41C-2858-46EF-98D0-CE4884868E56}" type="sibTrans" cxnId="{4187C970-0A65-4989-A7AC-5A2FA4B29C55}">
      <dgm:prSet/>
      <dgm:spPr/>
      <dgm:t>
        <a:bodyPr/>
        <a:lstStyle/>
        <a:p>
          <a:endParaRPr lang="en-US"/>
        </a:p>
      </dgm:t>
    </dgm:pt>
    <dgm:pt modelId="{F50C2452-AB68-4D03-8589-4562E24E0F21}">
      <dgm:prSet custT="1"/>
      <dgm:spPr>
        <a:solidFill>
          <a:srgbClr val="1B5187"/>
        </a:solidFill>
      </dgm:spPr>
      <dgm:t>
        <a:bodyPr/>
        <a:lstStyle/>
        <a:p>
          <a:r>
            <a:rPr lang="en-US" sz="2200" b="1" dirty="0" smtClean="0"/>
            <a:t>Administrators and Seminar Programs </a:t>
          </a:r>
          <a:r>
            <a:rPr lang="en-US" sz="2200" dirty="0" smtClean="0"/>
            <a:t>- Annual competition; teaching, seminar, and/or research; vary from two week to two month exchanges</a:t>
          </a:r>
          <a:endParaRPr lang="en-US" sz="2200" dirty="0"/>
        </a:p>
      </dgm:t>
    </dgm:pt>
    <dgm:pt modelId="{F18DA706-5ACE-4741-839B-FE9F41B4B8B9}" type="parTrans" cxnId="{F9392ADD-3281-4BEB-BE15-5AE9DA41FAA8}">
      <dgm:prSet/>
      <dgm:spPr/>
      <dgm:t>
        <a:bodyPr/>
        <a:lstStyle/>
        <a:p>
          <a:endParaRPr lang="en-US"/>
        </a:p>
      </dgm:t>
    </dgm:pt>
    <dgm:pt modelId="{030FAFCC-61D6-4B2B-828B-EAAB67FB6BDF}" type="sibTrans" cxnId="{F9392ADD-3281-4BEB-BE15-5AE9DA41FAA8}">
      <dgm:prSet/>
      <dgm:spPr/>
      <dgm:t>
        <a:bodyPr/>
        <a:lstStyle/>
        <a:p>
          <a:endParaRPr lang="en-US"/>
        </a:p>
      </dgm:t>
    </dgm:pt>
    <dgm:pt modelId="{D9D0606E-30AA-480D-8C94-07DB2F930FB3}" type="pres">
      <dgm:prSet presAssocID="{501236D8-FCC9-48DB-91B7-2D2EA88960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E0B54-A806-4C5E-9D25-80C2F55D58C7}" type="pres">
      <dgm:prSet presAssocID="{F0C49943-BCAA-4579-B57C-E817CF0756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D9A8B-A7C7-4CE4-A444-30AB1276C6B6}" type="pres">
      <dgm:prSet presAssocID="{316F1257-398E-4E4E-A5C3-0C6556FDDB34}" presName="spacer" presStyleCnt="0"/>
      <dgm:spPr/>
    </dgm:pt>
    <dgm:pt modelId="{79600D80-3424-4BAC-9728-822C447CA794}" type="pres">
      <dgm:prSet presAssocID="{FA5E6489-9605-4692-A169-EBB00F34EF19}" presName="parentText" presStyleLbl="node1" presStyleIdx="1" presStyleCnt="4" custLinFactNeighborX="-245" custLinFactNeighborY="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57A46-9D7F-4301-A480-B899115EBF28}" type="pres">
      <dgm:prSet presAssocID="{035BDA58-8C96-4565-B424-5FCFAD33528C}" presName="spacer" presStyleCnt="0"/>
      <dgm:spPr/>
    </dgm:pt>
    <dgm:pt modelId="{352C7EAA-5442-401F-BD7F-A7B435D53893}" type="pres">
      <dgm:prSet presAssocID="{D392DF42-1FD1-4D95-BC84-3EE4DE7EC3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68C1-7950-43D0-A736-A6AAD9A9D592}" type="pres">
      <dgm:prSet presAssocID="{E147C41C-2858-46EF-98D0-CE4884868E56}" presName="spacer" presStyleCnt="0"/>
      <dgm:spPr/>
    </dgm:pt>
    <dgm:pt modelId="{20298798-54E0-48A2-98CD-E40955B1D6F4}" type="pres">
      <dgm:prSet presAssocID="{F50C2452-AB68-4D03-8589-4562E24E0F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92ADD-3281-4BEB-BE15-5AE9DA41FAA8}" srcId="{501236D8-FCC9-48DB-91B7-2D2EA8896072}" destId="{F50C2452-AB68-4D03-8589-4562E24E0F21}" srcOrd="3" destOrd="0" parTransId="{F18DA706-5ACE-4741-839B-FE9F41B4B8B9}" sibTransId="{030FAFCC-61D6-4B2B-828B-EAAB67FB6BDF}"/>
    <dgm:cxn modelId="{64DDA75B-A5F1-4629-B282-CA6F48EF4E8A}" srcId="{501236D8-FCC9-48DB-91B7-2D2EA8896072}" destId="{F0C49943-BCAA-4579-B57C-E817CF07566F}" srcOrd="0" destOrd="0" parTransId="{7AE9F350-7579-490B-9F72-B3BACC80FDC9}" sibTransId="{316F1257-398E-4E4E-A5C3-0C6556FDDB34}"/>
    <dgm:cxn modelId="{0F9394E7-75D2-D947-8705-BEF55823F9B9}" type="presOf" srcId="{501236D8-FCC9-48DB-91B7-2D2EA8896072}" destId="{D9D0606E-30AA-480D-8C94-07DB2F930FB3}" srcOrd="0" destOrd="0" presId="urn:microsoft.com/office/officeart/2005/8/layout/vList2"/>
    <dgm:cxn modelId="{79E836A6-D1FA-9442-BB1E-7A3B05C93F75}" type="presOf" srcId="{FA5E6489-9605-4692-A169-EBB00F34EF19}" destId="{79600D80-3424-4BAC-9728-822C447CA794}" srcOrd="0" destOrd="0" presId="urn:microsoft.com/office/officeart/2005/8/layout/vList2"/>
    <dgm:cxn modelId="{98D2DCC6-1371-8844-B36B-A3BAF33FF8DF}" type="presOf" srcId="{F50C2452-AB68-4D03-8589-4562E24E0F21}" destId="{20298798-54E0-48A2-98CD-E40955B1D6F4}" srcOrd="0" destOrd="0" presId="urn:microsoft.com/office/officeart/2005/8/layout/vList2"/>
    <dgm:cxn modelId="{9BA8B48B-4AC7-5B4D-A15B-ADA17C76B38A}" type="presOf" srcId="{D392DF42-1FD1-4D95-BC84-3EE4DE7EC3D0}" destId="{352C7EAA-5442-401F-BD7F-A7B435D53893}" srcOrd="0" destOrd="0" presId="urn:microsoft.com/office/officeart/2005/8/layout/vList2"/>
    <dgm:cxn modelId="{4187C970-0A65-4989-A7AC-5A2FA4B29C55}" srcId="{501236D8-FCC9-48DB-91B7-2D2EA8896072}" destId="{D392DF42-1FD1-4D95-BC84-3EE4DE7EC3D0}" srcOrd="2" destOrd="0" parTransId="{6351DFC6-3C28-4BCA-B9F3-C71376C872FF}" sibTransId="{E147C41C-2858-46EF-98D0-CE4884868E56}"/>
    <dgm:cxn modelId="{4F2A9519-1C41-5548-B357-F6883B54FF33}" type="presOf" srcId="{F0C49943-BCAA-4579-B57C-E817CF07566F}" destId="{F73E0B54-A806-4C5E-9D25-80C2F55D58C7}" srcOrd="0" destOrd="0" presId="urn:microsoft.com/office/officeart/2005/8/layout/vList2"/>
    <dgm:cxn modelId="{8D5E518B-74A0-4202-82A1-2606C7602979}" srcId="{501236D8-FCC9-48DB-91B7-2D2EA8896072}" destId="{FA5E6489-9605-4692-A169-EBB00F34EF19}" srcOrd="1" destOrd="0" parTransId="{F6F7784E-A7AB-4675-8DC8-0A1BB353C2EF}" sibTransId="{035BDA58-8C96-4565-B424-5FCFAD33528C}"/>
    <dgm:cxn modelId="{57736D20-E607-7D46-AD2B-F01FCBDFF34C}" type="presParOf" srcId="{D9D0606E-30AA-480D-8C94-07DB2F930FB3}" destId="{F73E0B54-A806-4C5E-9D25-80C2F55D58C7}" srcOrd="0" destOrd="0" presId="urn:microsoft.com/office/officeart/2005/8/layout/vList2"/>
    <dgm:cxn modelId="{95D5E5EC-6C22-7A4F-AB2A-1A8229112E74}" type="presParOf" srcId="{D9D0606E-30AA-480D-8C94-07DB2F930FB3}" destId="{A6AD9A8B-A7C7-4CE4-A444-30AB1276C6B6}" srcOrd="1" destOrd="0" presId="urn:microsoft.com/office/officeart/2005/8/layout/vList2"/>
    <dgm:cxn modelId="{6D53181B-4CDA-964C-9943-58853B384DA0}" type="presParOf" srcId="{D9D0606E-30AA-480D-8C94-07DB2F930FB3}" destId="{79600D80-3424-4BAC-9728-822C447CA794}" srcOrd="2" destOrd="0" presId="urn:microsoft.com/office/officeart/2005/8/layout/vList2"/>
    <dgm:cxn modelId="{9A22D90F-8BB4-894C-8254-E20A57FADFE0}" type="presParOf" srcId="{D9D0606E-30AA-480D-8C94-07DB2F930FB3}" destId="{81957A46-9D7F-4301-A480-B899115EBF28}" srcOrd="3" destOrd="0" presId="urn:microsoft.com/office/officeart/2005/8/layout/vList2"/>
    <dgm:cxn modelId="{006E714E-59FF-314B-902E-D68755808850}" type="presParOf" srcId="{D9D0606E-30AA-480D-8C94-07DB2F930FB3}" destId="{352C7EAA-5442-401F-BD7F-A7B435D53893}" srcOrd="4" destOrd="0" presId="urn:microsoft.com/office/officeart/2005/8/layout/vList2"/>
    <dgm:cxn modelId="{8EAE66E1-1C69-3E4A-A6A3-A5B1BED7785E}" type="presParOf" srcId="{D9D0606E-30AA-480D-8C94-07DB2F930FB3}" destId="{579968C1-7950-43D0-A736-A6AAD9A9D592}" srcOrd="5" destOrd="0" presId="urn:microsoft.com/office/officeart/2005/8/layout/vList2"/>
    <dgm:cxn modelId="{46E961F4-7AEA-9F4C-B0A6-3A7B2A7E562A}" type="presParOf" srcId="{D9D0606E-30AA-480D-8C94-07DB2F930FB3}" destId="{20298798-54E0-48A2-98CD-E40955B1D6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B4C8C-3DED-43AF-B2A0-AD1589ED1E6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65F21-BAD5-463B-B3CC-7167203F6B37}">
      <dgm:prSet phldrT="[Text]"/>
      <dgm:spPr>
        <a:solidFill>
          <a:srgbClr val="1B5187"/>
        </a:solidFill>
      </dgm:spPr>
      <dgm:t>
        <a:bodyPr/>
        <a:lstStyle/>
        <a:p>
          <a:pPr algn="l"/>
          <a:r>
            <a:rPr lang="en-US" dirty="0" smtClean="0"/>
            <a:t>Two- to six-week consulting and/or teaching opportunities that are flexible and fit the grantees’ commitments</a:t>
          </a:r>
          <a:endParaRPr lang="en-US" dirty="0"/>
        </a:p>
      </dgm:t>
    </dgm:pt>
    <dgm:pt modelId="{6AA60633-6BDD-4E1E-A4C6-2B9C2126340A}" type="parTrans" cxnId="{936EF30C-5646-4925-8529-F288D375AAAC}">
      <dgm:prSet/>
      <dgm:spPr/>
      <dgm:t>
        <a:bodyPr/>
        <a:lstStyle/>
        <a:p>
          <a:endParaRPr lang="en-US"/>
        </a:p>
      </dgm:t>
    </dgm:pt>
    <dgm:pt modelId="{47C52AA7-A21B-4252-BD0E-93A2F5A45DA8}" type="sibTrans" cxnId="{936EF30C-5646-4925-8529-F288D375AAAC}">
      <dgm:prSet/>
      <dgm:spPr/>
      <dgm:t>
        <a:bodyPr/>
        <a:lstStyle/>
        <a:p>
          <a:endParaRPr lang="en-US"/>
        </a:p>
      </dgm:t>
    </dgm:pt>
    <dgm:pt modelId="{3891AE21-B68D-4AA7-A988-9DB0D3F484F7}">
      <dgm:prSet phldrT="[Text]"/>
      <dgm:spPr>
        <a:solidFill>
          <a:srgbClr val="1B5187"/>
        </a:solidFill>
      </dgm:spPr>
      <dgm:t>
        <a:bodyPr/>
        <a:lstStyle/>
        <a:p>
          <a:pPr algn="l"/>
          <a:r>
            <a:rPr lang="en-US" dirty="0" smtClean="0"/>
            <a:t>Applicants are peer reviewed and placed on Fulbright Specialist roster for five years</a:t>
          </a:r>
          <a:endParaRPr lang="en-US" dirty="0"/>
        </a:p>
      </dgm:t>
    </dgm:pt>
    <dgm:pt modelId="{4B6F0970-C02B-43F8-A622-12D9A75D5141}" type="parTrans" cxnId="{1E92E501-2AD1-4819-ACBE-D78D1D91E276}">
      <dgm:prSet/>
      <dgm:spPr/>
      <dgm:t>
        <a:bodyPr/>
        <a:lstStyle/>
        <a:p>
          <a:endParaRPr lang="en-US"/>
        </a:p>
      </dgm:t>
    </dgm:pt>
    <dgm:pt modelId="{ADD6F539-F8D5-40C0-ACE8-93DB248B3F8E}" type="sibTrans" cxnId="{1E92E501-2AD1-4819-ACBE-D78D1D91E276}">
      <dgm:prSet/>
      <dgm:spPr/>
      <dgm:t>
        <a:bodyPr/>
        <a:lstStyle/>
        <a:p>
          <a:endParaRPr lang="en-US"/>
        </a:p>
      </dgm:t>
    </dgm:pt>
    <dgm:pt modelId="{31F45497-3A40-4A18-B73C-C30573EFBFE5}">
      <dgm:prSet phldrT="[Text]"/>
      <dgm:spPr>
        <a:solidFill>
          <a:srgbClr val="1B5187"/>
        </a:solidFill>
      </dgm:spPr>
      <dgm:t>
        <a:bodyPr/>
        <a:lstStyle/>
        <a:p>
          <a:r>
            <a:rPr lang="en-US" dirty="0" smtClean="0"/>
            <a:t>Program does not support research</a:t>
          </a:r>
          <a:endParaRPr lang="en-US" dirty="0"/>
        </a:p>
      </dgm:t>
    </dgm:pt>
    <dgm:pt modelId="{6ABF348F-F65A-41F4-946B-C4E3B4EF6B61}" type="parTrans" cxnId="{D8BBC66D-1761-4463-A2FB-D9AA5B447FE1}">
      <dgm:prSet/>
      <dgm:spPr/>
      <dgm:t>
        <a:bodyPr/>
        <a:lstStyle/>
        <a:p>
          <a:endParaRPr lang="en-US"/>
        </a:p>
      </dgm:t>
    </dgm:pt>
    <dgm:pt modelId="{ED9B1B60-D3CA-4A60-A657-B5565905966A}" type="sibTrans" cxnId="{D8BBC66D-1761-4463-A2FB-D9AA5B447FE1}">
      <dgm:prSet/>
      <dgm:spPr/>
      <dgm:t>
        <a:bodyPr/>
        <a:lstStyle/>
        <a:p>
          <a:endParaRPr lang="en-US"/>
        </a:p>
      </dgm:t>
    </dgm:pt>
    <dgm:pt modelId="{8B517121-57F0-4355-B887-FF84EEEBE780}">
      <dgm:prSet phldrT="[Text]"/>
      <dgm:spPr>
        <a:solidFill>
          <a:srgbClr val="1B5187"/>
        </a:solidFill>
      </dgm:spPr>
      <dgm:t>
        <a:bodyPr/>
        <a:lstStyle/>
        <a:p>
          <a:r>
            <a:rPr lang="en-US" dirty="0" smtClean="0"/>
            <a:t>Twenty-four eligible disciplines, including STEM education fields</a:t>
          </a:r>
          <a:endParaRPr lang="en-US" dirty="0"/>
        </a:p>
      </dgm:t>
    </dgm:pt>
    <dgm:pt modelId="{82FAA892-AFC3-4573-9F91-2BE9545EE76B}" type="parTrans" cxnId="{DFAAEABF-2D63-47C4-88FA-803FAFC34AE4}">
      <dgm:prSet/>
      <dgm:spPr/>
      <dgm:t>
        <a:bodyPr/>
        <a:lstStyle/>
        <a:p>
          <a:endParaRPr lang="en-US"/>
        </a:p>
      </dgm:t>
    </dgm:pt>
    <dgm:pt modelId="{5681ADE1-AF94-456A-8501-F49548D8554A}" type="sibTrans" cxnId="{DFAAEABF-2D63-47C4-88FA-803FAFC34AE4}">
      <dgm:prSet/>
      <dgm:spPr/>
      <dgm:t>
        <a:bodyPr/>
        <a:lstStyle/>
        <a:p>
          <a:endParaRPr lang="en-US"/>
        </a:p>
      </dgm:t>
    </dgm:pt>
    <dgm:pt modelId="{164A7EAC-4B41-4047-ADA4-114FB2C611A4}">
      <dgm:prSet phldrT="[Text]"/>
      <dgm:spPr>
        <a:solidFill>
          <a:srgbClr val="1B5187"/>
        </a:solidFill>
      </dgm:spPr>
      <dgm:t>
        <a:bodyPr/>
        <a:lstStyle/>
        <a:p>
          <a:pPr algn="l"/>
          <a:r>
            <a:rPr lang="en-US" dirty="0" smtClean="0"/>
            <a:t>Institutions overseas create projects to strengthen and support their development needs with the aid of Specialists</a:t>
          </a:r>
          <a:endParaRPr lang="en-US" dirty="0"/>
        </a:p>
      </dgm:t>
    </dgm:pt>
    <dgm:pt modelId="{338A833B-5E0D-4685-826E-0ED0FEA119D0}" type="parTrans" cxnId="{CFF38D12-F425-40C2-9C16-F2B9A47337EF}">
      <dgm:prSet/>
      <dgm:spPr/>
      <dgm:t>
        <a:bodyPr/>
        <a:lstStyle/>
        <a:p>
          <a:endParaRPr lang="en-US"/>
        </a:p>
      </dgm:t>
    </dgm:pt>
    <dgm:pt modelId="{2C35B89F-05B5-44CE-A0BD-D02A529EE797}" type="sibTrans" cxnId="{CFF38D12-F425-40C2-9C16-F2B9A47337EF}">
      <dgm:prSet/>
      <dgm:spPr/>
      <dgm:t>
        <a:bodyPr/>
        <a:lstStyle/>
        <a:p>
          <a:endParaRPr lang="en-US"/>
        </a:p>
      </dgm:t>
    </dgm:pt>
    <dgm:pt modelId="{3548DA19-1D3B-459D-A74D-443A6061C4B2}">
      <dgm:prSet phldrT="[Text]"/>
      <dgm:spPr>
        <a:solidFill>
          <a:srgbClr val="1B5187"/>
        </a:solidFill>
      </dgm:spPr>
      <dgm:t>
        <a:bodyPr/>
        <a:lstStyle/>
        <a:p>
          <a:pPr algn="l"/>
          <a:r>
            <a:rPr lang="en-US" dirty="0" smtClean="0"/>
            <a:t>Six application deadlines per year</a:t>
          </a:r>
          <a:endParaRPr lang="en-US" dirty="0"/>
        </a:p>
      </dgm:t>
    </dgm:pt>
    <dgm:pt modelId="{AC9D08AF-9728-4B59-BABE-503BA1DF51BB}" type="sibTrans" cxnId="{D31EEAF4-1522-4222-9586-73D260C95B00}">
      <dgm:prSet/>
      <dgm:spPr/>
      <dgm:t>
        <a:bodyPr/>
        <a:lstStyle/>
        <a:p>
          <a:endParaRPr lang="en-US"/>
        </a:p>
      </dgm:t>
    </dgm:pt>
    <dgm:pt modelId="{FA232A9A-9F1A-475C-BA8B-9A2BCF246DC0}" type="parTrans" cxnId="{D31EEAF4-1522-4222-9586-73D260C95B00}">
      <dgm:prSet/>
      <dgm:spPr/>
      <dgm:t>
        <a:bodyPr/>
        <a:lstStyle/>
        <a:p>
          <a:endParaRPr lang="en-US"/>
        </a:p>
      </dgm:t>
    </dgm:pt>
    <dgm:pt modelId="{7A1226E5-4952-4BDA-BFE8-3B7663D612A1}" type="pres">
      <dgm:prSet presAssocID="{96CB4C8C-3DED-43AF-B2A0-AD1589ED1E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A27C7-A540-48BF-8221-BE0A55994699}" type="pres">
      <dgm:prSet presAssocID="{A9065F21-BAD5-463B-B3CC-7167203F6B37}" presName="comp" presStyleCnt="0"/>
      <dgm:spPr/>
    </dgm:pt>
    <dgm:pt modelId="{DDD94D5D-C794-40C8-ACEF-9E4097822A3F}" type="pres">
      <dgm:prSet presAssocID="{A9065F21-BAD5-463B-B3CC-7167203F6B37}" presName="box" presStyleLbl="node1" presStyleIdx="0" presStyleCnt="6"/>
      <dgm:spPr/>
      <dgm:t>
        <a:bodyPr/>
        <a:lstStyle/>
        <a:p>
          <a:endParaRPr lang="en-US"/>
        </a:p>
      </dgm:t>
    </dgm:pt>
    <dgm:pt modelId="{735DBB24-83B7-4074-B6C5-6F7F4CB7B433}" type="pres">
      <dgm:prSet presAssocID="{A9065F21-BAD5-463B-B3CC-7167203F6B37}" presName="img" presStyleLbl="fgImgPlace1" presStyleIdx="0" presStyleCnt="6" custFlipVert="1" custFlipHor="0" custScaleX="2941" custScaleY="10937"/>
      <dgm:spPr/>
    </dgm:pt>
    <dgm:pt modelId="{D90551BE-5CA2-4BB4-A597-13EBDAA3A88D}" type="pres">
      <dgm:prSet presAssocID="{A9065F21-BAD5-463B-B3CC-7167203F6B37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10EB7-1900-4369-BE2E-6D6914E62D78}" type="pres">
      <dgm:prSet presAssocID="{47C52AA7-A21B-4252-BD0E-93A2F5A45DA8}" presName="spacer" presStyleCnt="0"/>
      <dgm:spPr/>
    </dgm:pt>
    <dgm:pt modelId="{7FD39E24-6175-4EEC-AD55-1F8970A44332}" type="pres">
      <dgm:prSet presAssocID="{164A7EAC-4B41-4047-ADA4-114FB2C611A4}" presName="comp" presStyleCnt="0"/>
      <dgm:spPr/>
    </dgm:pt>
    <dgm:pt modelId="{7674D450-464A-4DE5-8570-9F733FC6920A}" type="pres">
      <dgm:prSet presAssocID="{164A7EAC-4B41-4047-ADA4-114FB2C611A4}" presName="box" presStyleLbl="node1" presStyleIdx="1" presStyleCnt="6"/>
      <dgm:spPr/>
      <dgm:t>
        <a:bodyPr/>
        <a:lstStyle/>
        <a:p>
          <a:endParaRPr lang="en-US"/>
        </a:p>
      </dgm:t>
    </dgm:pt>
    <dgm:pt modelId="{492F5E58-F5BE-4950-952D-E04CBE6506BF}" type="pres">
      <dgm:prSet presAssocID="{164A7EAC-4B41-4047-ADA4-114FB2C611A4}" presName="img" presStyleLbl="fgImgPlace1" presStyleIdx="1" presStyleCnt="6" custFlipVert="0" custFlipHor="1" custScaleX="2941" custScaleY="8555"/>
      <dgm:spPr/>
    </dgm:pt>
    <dgm:pt modelId="{AE2B11BA-886E-4C45-82B2-1FCA9698D142}" type="pres">
      <dgm:prSet presAssocID="{164A7EAC-4B41-4047-ADA4-114FB2C611A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2D6A8-2D3C-4398-9E38-629DC75B4804}" type="pres">
      <dgm:prSet presAssocID="{2C35B89F-05B5-44CE-A0BD-D02A529EE797}" presName="spacer" presStyleCnt="0"/>
      <dgm:spPr/>
    </dgm:pt>
    <dgm:pt modelId="{565E988A-610C-4E21-98F2-2CE599E4AC06}" type="pres">
      <dgm:prSet presAssocID="{3548DA19-1D3B-459D-A74D-443A6061C4B2}" presName="comp" presStyleCnt="0"/>
      <dgm:spPr/>
    </dgm:pt>
    <dgm:pt modelId="{29C4E7A8-268A-4AEF-BBEA-0C2961F39F6D}" type="pres">
      <dgm:prSet presAssocID="{3548DA19-1D3B-459D-A74D-443A6061C4B2}" presName="box" presStyleLbl="node1" presStyleIdx="2" presStyleCnt="6" custLinFactNeighborY="3762"/>
      <dgm:spPr/>
      <dgm:t>
        <a:bodyPr/>
        <a:lstStyle/>
        <a:p>
          <a:endParaRPr lang="en-US"/>
        </a:p>
      </dgm:t>
    </dgm:pt>
    <dgm:pt modelId="{87E41E92-51E3-425A-864A-11FCF658B9B3}" type="pres">
      <dgm:prSet presAssocID="{3548DA19-1D3B-459D-A74D-443A6061C4B2}" presName="img" presStyleLbl="fgImgPlace1" presStyleIdx="2" presStyleCnt="6" custFlipVert="1" custFlipHor="0" custScaleX="2941" custScaleY="9298" custLinFactNeighborX="50" custLinFactNeighborY="9338"/>
      <dgm:spPr/>
    </dgm:pt>
    <dgm:pt modelId="{BAEE20C7-CBBE-45F1-AC4B-AECA9B7F4C00}" type="pres">
      <dgm:prSet presAssocID="{3548DA19-1D3B-459D-A74D-443A6061C4B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C03F-A40E-4F45-8B6C-5866D8B23338}" type="pres">
      <dgm:prSet presAssocID="{AC9D08AF-9728-4B59-BABE-503BA1DF51BB}" presName="spacer" presStyleCnt="0"/>
      <dgm:spPr/>
    </dgm:pt>
    <dgm:pt modelId="{48389B45-ED34-4BA2-A8A2-8A836208575A}" type="pres">
      <dgm:prSet presAssocID="{3891AE21-B68D-4AA7-A988-9DB0D3F484F7}" presName="comp" presStyleCnt="0"/>
      <dgm:spPr/>
    </dgm:pt>
    <dgm:pt modelId="{B25F470E-267E-40EB-89B7-7B2FA3904F88}" type="pres">
      <dgm:prSet presAssocID="{3891AE21-B68D-4AA7-A988-9DB0D3F484F7}" presName="box" presStyleLbl="node1" presStyleIdx="3" presStyleCnt="6" custLinFactNeighborX="-613" custLinFactNeighborY="783"/>
      <dgm:spPr/>
      <dgm:t>
        <a:bodyPr/>
        <a:lstStyle/>
        <a:p>
          <a:endParaRPr lang="en-US"/>
        </a:p>
      </dgm:t>
    </dgm:pt>
    <dgm:pt modelId="{C99297CA-0F99-4188-BD0E-F45010BE1F6E}" type="pres">
      <dgm:prSet presAssocID="{3891AE21-B68D-4AA7-A988-9DB0D3F484F7}" presName="img" presStyleLbl="fgImgPlace1" presStyleIdx="3" presStyleCnt="6" custFlipVert="0" custFlipHor="1" custScaleX="3707" custScaleY="11654" custLinFactNeighborX="-391" custLinFactNeighborY="1337"/>
      <dgm:spPr/>
    </dgm:pt>
    <dgm:pt modelId="{FFDE04A1-A950-4F22-B04F-A00BA2193C19}" type="pres">
      <dgm:prSet presAssocID="{3891AE21-B68D-4AA7-A988-9DB0D3F484F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5AB60-9117-40E3-9479-CA89A0390EA8}" type="pres">
      <dgm:prSet presAssocID="{ADD6F539-F8D5-40C0-ACE8-93DB248B3F8E}" presName="spacer" presStyleCnt="0"/>
      <dgm:spPr/>
    </dgm:pt>
    <dgm:pt modelId="{684755CD-F9C7-4C46-9A72-AED10B5BD393}" type="pres">
      <dgm:prSet presAssocID="{31F45497-3A40-4A18-B73C-C30573EFBFE5}" presName="comp" presStyleCnt="0"/>
      <dgm:spPr/>
    </dgm:pt>
    <dgm:pt modelId="{4D9B39E1-C18A-41C0-B797-A25C4189C7A2}" type="pres">
      <dgm:prSet presAssocID="{31F45497-3A40-4A18-B73C-C30573EFBFE5}" presName="box" presStyleLbl="node1" presStyleIdx="4" presStyleCnt="6"/>
      <dgm:spPr/>
      <dgm:t>
        <a:bodyPr/>
        <a:lstStyle/>
        <a:p>
          <a:endParaRPr lang="en-US"/>
        </a:p>
      </dgm:t>
    </dgm:pt>
    <dgm:pt modelId="{2DE135A4-A24B-41CB-AEEC-AEFB8CD853B3}" type="pres">
      <dgm:prSet presAssocID="{31F45497-3A40-4A18-B73C-C30573EFBFE5}" presName="img" presStyleLbl="fgImgPlace1" presStyleIdx="4" presStyleCnt="6" custFlipHor="1" custScaleX="2941" custScaleY="7110" custLinFactNeighborX="0" custLinFactNeighborY="-1983"/>
      <dgm:spPr/>
    </dgm:pt>
    <dgm:pt modelId="{DE85C356-FF98-45E6-A5B0-78F5642BE4DC}" type="pres">
      <dgm:prSet presAssocID="{31F45497-3A40-4A18-B73C-C30573EFBFE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A239C-B2D3-44E4-8096-D9CD961FBE1B}" type="pres">
      <dgm:prSet presAssocID="{ED9B1B60-D3CA-4A60-A657-B5565905966A}" presName="spacer" presStyleCnt="0"/>
      <dgm:spPr/>
    </dgm:pt>
    <dgm:pt modelId="{017DFC61-A219-4E90-A8A5-FE0D04DA5EE7}" type="pres">
      <dgm:prSet presAssocID="{8B517121-57F0-4355-B887-FF84EEEBE780}" presName="comp" presStyleCnt="0"/>
      <dgm:spPr/>
    </dgm:pt>
    <dgm:pt modelId="{6AF91641-F174-49B7-89EE-28DDA42E84D6}" type="pres">
      <dgm:prSet presAssocID="{8B517121-57F0-4355-B887-FF84EEEBE780}" presName="box" presStyleLbl="node1" presStyleIdx="5" presStyleCnt="6"/>
      <dgm:spPr/>
      <dgm:t>
        <a:bodyPr/>
        <a:lstStyle/>
        <a:p>
          <a:endParaRPr lang="en-US"/>
        </a:p>
      </dgm:t>
    </dgm:pt>
    <dgm:pt modelId="{EDB86EC8-023A-465F-85DB-148C67899E6F}" type="pres">
      <dgm:prSet presAssocID="{8B517121-57F0-4355-B887-FF84EEEBE780}" presName="img" presStyleLbl="fgImgPlace1" presStyleIdx="5" presStyleCnt="6" custScaleX="2941" custScaleY="9110" custLinFactNeighborX="1447" custLinFactNeighborY="1112"/>
      <dgm:spPr/>
    </dgm:pt>
    <dgm:pt modelId="{DE9D197A-E875-412D-8665-E9713BC4C979}" type="pres">
      <dgm:prSet presAssocID="{8B517121-57F0-4355-B887-FF84EEEBE78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74FF0-17EB-544A-B763-2A892493B312}" type="presOf" srcId="{164A7EAC-4B41-4047-ADA4-114FB2C611A4}" destId="{AE2B11BA-886E-4C45-82B2-1FCA9698D142}" srcOrd="1" destOrd="0" presId="urn:microsoft.com/office/officeart/2005/8/layout/vList4"/>
    <dgm:cxn modelId="{CFF38D12-F425-40C2-9C16-F2B9A47337EF}" srcId="{96CB4C8C-3DED-43AF-B2A0-AD1589ED1E62}" destId="{164A7EAC-4B41-4047-ADA4-114FB2C611A4}" srcOrd="1" destOrd="0" parTransId="{338A833B-5E0D-4685-826E-0ED0FEA119D0}" sibTransId="{2C35B89F-05B5-44CE-A0BD-D02A529EE797}"/>
    <dgm:cxn modelId="{936EF30C-5646-4925-8529-F288D375AAAC}" srcId="{96CB4C8C-3DED-43AF-B2A0-AD1589ED1E62}" destId="{A9065F21-BAD5-463B-B3CC-7167203F6B37}" srcOrd="0" destOrd="0" parTransId="{6AA60633-6BDD-4E1E-A4C6-2B9C2126340A}" sibTransId="{47C52AA7-A21B-4252-BD0E-93A2F5A45DA8}"/>
    <dgm:cxn modelId="{6927975C-7641-0341-A883-3E6F2AB097D3}" type="presOf" srcId="{3548DA19-1D3B-459D-A74D-443A6061C4B2}" destId="{29C4E7A8-268A-4AEF-BBEA-0C2961F39F6D}" srcOrd="0" destOrd="0" presId="urn:microsoft.com/office/officeart/2005/8/layout/vList4"/>
    <dgm:cxn modelId="{4F2DAF80-1AD3-104A-B9C5-FF14C2FA60AE}" type="presOf" srcId="{A9065F21-BAD5-463B-B3CC-7167203F6B37}" destId="{DDD94D5D-C794-40C8-ACEF-9E4097822A3F}" srcOrd="0" destOrd="0" presId="urn:microsoft.com/office/officeart/2005/8/layout/vList4"/>
    <dgm:cxn modelId="{A180F899-A51A-DF41-8807-54D307EA56EE}" type="presOf" srcId="{31F45497-3A40-4A18-B73C-C30573EFBFE5}" destId="{4D9B39E1-C18A-41C0-B797-A25C4189C7A2}" srcOrd="0" destOrd="0" presId="urn:microsoft.com/office/officeart/2005/8/layout/vList4"/>
    <dgm:cxn modelId="{207B57A5-0334-D847-973F-D9E221AE8B14}" type="presOf" srcId="{A9065F21-BAD5-463B-B3CC-7167203F6B37}" destId="{D90551BE-5CA2-4BB4-A597-13EBDAA3A88D}" srcOrd="1" destOrd="0" presId="urn:microsoft.com/office/officeart/2005/8/layout/vList4"/>
    <dgm:cxn modelId="{A7DE3904-AE04-F042-8C4E-D8924D25A5B2}" type="presOf" srcId="{3548DA19-1D3B-459D-A74D-443A6061C4B2}" destId="{BAEE20C7-CBBE-45F1-AC4B-AECA9B7F4C00}" srcOrd="1" destOrd="0" presId="urn:microsoft.com/office/officeart/2005/8/layout/vList4"/>
    <dgm:cxn modelId="{1E92E501-2AD1-4819-ACBE-D78D1D91E276}" srcId="{96CB4C8C-3DED-43AF-B2A0-AD1589ED1E62}" destId="{3891AE21-B68D-4AA7-A988-9DB0D3F484F7}" srcOrd="3" destOrd="0" parTransId="{4B6F0970-C02B-43F8-A622-12D9A75D5141}" sibTransId="{ADD6F539-F8D5-40C0-ACE8-93DB248B3F8E}"/>
    <dgm:cxn modelId="{8428BFE7-1D39-1D47-9714-46BCC4EB7DED}" type="presOf" srcId="{164A7EAC-4B41-4047-ADA4-114FB2C611A4}" destId="{7674D450-464A-4DE5-8570-9F733FC6920A}" srcOrd="0" destOrd="0" presId="urn:microsoft.com/office/officeart/2005/8/layout/vList4"/>
    <dgm:cxn modelId="{EADC193F-A843-054D-B082-01C8378264A5}" type="presOf" srcId="{8B517121-57F0-4355-B887-FF84EEEBE780}" destId="{6AF91641-F174-49B7-89EE-28DDA42E84D6}" srcOrd="0" destOrd="0" presId="urn:microsoft.com/office/officeart/2005/8/layout/vList4"/>
    <dgm:cxn modelId="{9235077B-1422-4B44-BC5A-47F58915E49F}" type="presOf" srcId="{8B517121-57F0-4355-B887-FF84EEEBE780}" destId="{DE9D197A-E875-412D-8665-E9713BC4C979}" srcOrd="1" destOrd="0" presId="urn:microsoft.com/office/officeart/2005/8/layout/vList4"/>
    <dgm:cxn modelId="{EF4CDF02-5765-0045-80F1-94CDA6007AE1}" type="presOf" srcId="{96CB4C8C-3DED-43AF-B2A0-AD1589ED1E62}" destId="{7A1226E5-4952-4BDA-BFE8-3B7663D612A1}" srcOrd="0" destOrd="0" presId="urn:microsoft.com/office/officeart/2005/8/layout/vList4"/>
    <dgm:cxn modelId="{DFAAEABF-2D63-47C4-88FA-803FAFC34AE4}" srcId="{96CB4C8C-3DED-43AF-B2A0-AD1589ED1E62}" destId="{8B517121-57F0-4355-B887-FF84EEEBE780}" srcOrd="5" destOrd="0" parTransId="{82FAA892-AFC3-4573-9F91-2BE9545EE76B}" sibTransId="{5681ADE1-AF94-456A-8501-F49548D8554A}"/>
    <dgm:cxn modelId="{D31EEAF4-1522-4222-9586-73D260C95B00}" srcId="{96CB4C8C-3DED-43AF-B2A0-AD1589ED1E62}" destId="{3548DA19-1D3B-459D-A74D-443A6061C4B2}" srcOrd="2" destOrd="0" parTransId="{FA232A9A-9F1A-475C-BA8B-9A2BCF246DC0}" sibTransId="{AC9D08AF-9728-4B59-BABE-503BA1DF51BB}"/>
    <dgm:cxn modelId="{D8BBC66D-1761-4463-A2FB-D9AA5B447FE1}" srcId="{96CB4C8C-3DED-43AF-B2A0-AD1589ED1E62}" destId="{31F45497-3A40-4A18-B73C-C30573EFBFE5}" srcOrd="4" destOrd="0" parTransId="{6ABF348F-F65A-41F4-946B-C4E3B4EF6B61}" sibTransId="{ED9B1B60-D3CA-4A60-A657-B5565905966A}"/>
    <dgm:cxn modelId="{C43B51E0-4DB3-4B44-A875-71CD10EB6FEC}" type="presOf" srcId="{3891AE21-B68D-4AA7-A988-9DB0D3F484F7}" destId="{FFDE04A1-A950-4F22-B04F-A00BA2193C19}" srcOrd="1" destOrd="0" presId="urn:microsoft.com/office/officeart/2005/8/layout/vList4"/>
    <dgm:cxn modelId="{3BE96CAA-A1F9-634F-8997-6331F6C3F3E5}" type="presOf" srcId="{31F45497-3A40-4A18-B73C-C30573EFBFE5}" destId="{DE85C356-FF98-45E6-A5B0-78F5642BE4DC}" srcOrd="1" destOrd="0" presId="urn:microsoft.com/office/officeart/2005/8/layout/vList4"/>
    <dgm:cxn modelId="{FAF039D5-58DA-264D-B39A-E87093C97033}" type="presOf" srcId="{3891AE21-B68D-4AA7-A988-9DB0D3F484F7}" destId="{B25F470E-267E-40EB-89B7-7B2FA3904F88}" srcOrd="0" destOrd="0" presId="urn:microsoft.com/office/officeart/2005/8/layout/vList4"/>
    <dgm:cxn modelId="{919AB6AC-88FC-864E-A0E3-AAB036139B09}" type="presParOf" srcId="{7A1226E5-4952-4BDA-BFE8-3B7663D612A1}" destId="{BE6A27C7-A540-48BF-8221-BE0A55994699}" srcOrd="0" destOrd="0" presId="urn:microsoft.com/office/officeart/2005/8/layout/vList4"/>
    <dgm:cxn modelId="{802EA933-579D-0841-BAB3-AE239A5442B1}" type="presParOf" srcId="{BE6A27C7-A540-48BF-8221-BE0A55994699}" destId="{DDD94D5D-C794-40C8-ACEF-9E4097822A3F}" srcOrd="0" destOrd="0" presId="urn:microsoft.com/office/officeart/2005/8/layout/vList4"/>
    <dgm:cxn modelId="{155CD909-882B-E844-A9D9-AD4CA6A2921A}" type="presParOf" srcId="{BE6A27C7-A540-48BF-8221-BE0A55994699}" destId="{735DBB24-83B7-4074-B6C5-6F7F4CB7B433}" srcOrd="1" destOrd="0" presId="urn:microsoft.com/office/officeart/2005/8/layout/vList4"/>
    <dgm:cxn modelId="{C5D11D9B-3BE1-8047-A4A6-5A514C8F3552}" type="presParOf" srcId="{BE6A27C7-A540-48BF-8221-BE0A55994699}" destId="{D90551BE-5CA2-4BB4-A597-13EBDAA3A88D}" srcOrd="2" destOrd="0" presId="urn:microsoft.com/office/officeart/2005/8/layout/vList4"/>
    <dgm:cxn modelId="{7209BCCA-A8DA-AA4D-8675-9A0F6BA4CC0E}" type="presParOf" srcId="{7A1226E5-4952-4BDA-BFE8-3B7663D612A1}" destId="{57710EB7-1900-4369-BE2E-6D6914E62D78}" srcOrd="1" destOrd="0" presId="urn:microsoft.com/office/officeart/2005/8/layout/vList4"/>
    <dgm:cxn modelId="{7157F91E-D2FF-DC4C-B73F-2C98F6DD3644}" type="presParOf" srcId="{7A1226E5-4952-4BDA-BFE8-3B7663D612A1}" destId="{7FD39E24-6175-4EEC-AD55-1F8970A44332}" srcOrd="2" destOrd="0" presId="urn:microsoft.com/office/officeart/2005/8/layout/vList4"/>
    <dgm:cxn modelId="{F11303D8-5422-B449-97B7-884978CE3A33}" type="presParOf" srcId="{7FD39E24-6175-4EEC-AD55-1F8970A44332}" destId="{7674D450-464A-4DE5-8570-9F733FC6920A}" srcOrd="0" destOrd="0" presId="urn:microsoft.com/office/officeart/2005/8/layout/vList4"/>
    <dgm:cxn modelId="{3F617DB9-0FCA-4A46-BE99-7862098B2469}" type="presParOf" srcId="{7FD39E24-6175-4EEC-AD55-1F8970A44332}" destId="{492F5E58-F5BE-4950-952D-E04CBE6506BF}" srcOrd="1" destOrd="0" presId="urn:microsoft.com/office/officeart/2005/8/layout/vList4"/>
    <dgm:cxn modelId="{B48A7711-904F-C545-8EF8-848E4C6508E0}" type="presParOf" srcId="{7FD39E24-6175-4EEC-AD55-1F8970A44332}" destId="{AE2B11BA-886E-4C45-82B2-1FCA9698D142}" srcOrd="2" destOrd="0" presId="urn:microsoft.com/office/officeart/2005/8/layout/vList4"/>
    <dgm:cxn modelId="{FF40747D-4DE3-A441-A1D4-6657FC4BD6A1}" type="presParOf" srcId="{7A1226E5-4952-4BDA-BFE8-3B7663D612A1}" destId="{1BB2D6A8-2D3C-4398-9E38-629DC75B4804}" srcOrd="3" destOrd="0" presId="urn:microsoft.com/office/officeart/2005/8/layout/vList4"/>
    <dgm:cxn modelId="{B81F7B0E-1791-DC4C-9DA6-CB650C5BC3DB}" type="presParOf" srcId="{7A1226E5-4952-4BDA-BFE8-3B7663D612A1}" destId="{565E988A-610C-4E21-98F2-2CE599E4AC06}" srcOrd="4" destOrd="0" presId="urn:microsoft.com/office/officeart/2005/8/layout/vList4"/>
    <dgm:cxn modelId="{7BE1FBD4-52E9-694A-8C1F-E75A458D10E7}" type="presParOf" srcId="{565E988A-610C-4E21-98F2-2CE599E4AC06}" destId="{29C4E7A8-268A-4AEF-BBEA-0C2961F39F6D}" srcOrd="0" destOrd="0" presId="urn:microsoft.com/office/officeart/2005/8/layout/vList4"/>
    <dgm:cxn modelId="{CA138F96-9C95-144E-B482-DCAF491422E2}" type="presParOf" srcId="{565E988A-610C-4E21-98F2-2CE599E4AC06}" destId="{87E41E92-51E3-425A-864A-11FCF658B9B3}" srcOrd="1" destOrd="0" presId="urn:microsoft.com/office/officeart/2005/8/layout/vList4"/>
    <dgm:cxn modelId="{F47F1D8E-BBE9-D649-A660-C6AEC03D3169}" type="presParOf" srcId="{565E988A-610C-4E21-98F2-2CE599E4AC06}" destId="{BAEE20C7-CBBE-45F1-AC4B-AECA9B7F4C00}" srcOrd="2" destOrd="0" presId="urn:microsoft.com/office/officeart/2005/8/layout/vList4"/>
    <dgm:cxn modelId="{EB35A0B5-29D4-EB40-B2CC-002FF7E0B99C}" type="presParOf" srcId="{7A1226E5-4952-4BDA-BFE8-3B7663D612A1}" destId="{E55AC03F-A40E-4F45-8B6C-5866D8B23338}" srcOrd="5" destOrd="0" presId="urn:microsoft.com/office/officeart/2005/8/layout/vList4"/>
    <dgm:cxn modelId="{CA078633-4820-FE43-A093-41D9AF35E3CF}" type="presParOf" srcId="{7A1226E5-4952-4BDA-BFE8-3B7663D612A1}" destId="{48389B45-ED34-4BA2-A8A2-8A836208575A}" srcOrd="6" destOrd="0" presId="urn:microsoft.com/office/officeart/2005/8/layout/vList4"/>
    <dgm:cxn modelId="{B0628CE8-5C9E-7B40-9032-26865172BF90}" type="presParOf" srcId="{48389B45-ED34-4BA2-A8A2-8A836208575A}" destId="{B25F470E-267E-40EB-89B7-7B2FA3904F88}" srcOrd="0" destOrd="0" presId="urn:microsoft.com/office/officeart/2005/8/layout/vList4"/>
    <dgm:cxn modelId="{9F692D28-74A5-D84D-9B21-25E1F5AC76CF}" type="presParOf" srcId="{48389B45-ED34-4BA2-A8A2-8A836208575A}" destId="{C99297CA-0F99-4188-BD0E-F45010BE1F6E}" srcOrd="1" destOrd="0" presId="urn:microsoft.com/office/officeart/2005/8/layout/vList4"/>
    <dgm:cxn modelId="{CE2EC250-0A39-3E45-8EE4-A8FE1608BC8C}" type="presParOf" srcId="{48389B45-ED34-4BA2-A8A2-8A836208575A}" destId="{FFDE04A1-A950-4F22-B04F-A00BA2193C19}" srcOrd="2" destOrd="0" presId="urn:microsoft.com/office/officeart/2005/8/layout/vList4"/>
    <dgm:cxn modelId="{7B909B0F-F397-9945-A2B5-CC7CA9FE0D69}" type="presParOf" srcId="{7A1226E5-4952-4BDA-BFE8-3B7663D612A1}" destId="{A225AB60-9117-40E3-9479-CA89A0390EA8}" srcOrd="7" destOrd="0" presId="urn:microsoft.com/office/officeart/2005/8/layout/vList4"/>
    <dgm:cxn modelId="{FC8CC33C-D40C-2842-8BBA-733A8B2CD8D5}" type="presParOf" srcId="{7A1226E5-4952-4BDA-BFE8-3B7663D612A1}" destId="{684755CD-F9C7-4C46-9A72-AED10B5BD393}" srcOrd="8" destOrd="0" presId="urn:microsoft.com/office/officeart/2005/8/layout/vList4"/>
    <dgm:cxn modelId="{FC32ECC0-405E-704E-A1A5-2FECA79BA5F6}" type="presParOf" srcId="{684755CD-F9C7-4C46-9A72-AED10B5BD393}" destId="{4D9B39E1-C18A-41C0-B797-A25C4189C7A2}" srcOrd="0" destOrd="0" presId="urn:microsoft.com/office/officeart/2005/8/layout/vList4"/>
    <dgm:cxn modelId="{ECD7AB60-9782-734B-9064-89E10814756A}" type="presParOf" srcId="{684755CD-F9C7-4C46-9A72-AED10B5BD393}" destId="{2DE135A4-A24B-41CB-AEEC-AEFB8CD853B3}" srcOrd="1" destOrd="0" presId="urn:microsoft.com/office/officeart/2005/8/layout/vList4"/>
    <dgm:cxn modelId="{89BD8F74-C9DE-A24F-B2DA-CEDA95DE9DFA}" type="presParOf" srcId="{684755CD-F9C7-4C46-9A72-AED10B5BD393}" destId="{DE85C356-FF98-45E6-A5B0-78F5642BE4DC}" srcOrd="2" destOrd="0" presId="urn:microsoft.com/office/officeart/2005/8/layout/vList4"/>
    <dgm:cxn modelId="{CFCD83B5-22CF-3349-A099-60A2EFE50DE4}" type="presParOf" srcId="{7A1226E5-4952-4BDA-BFE8-3B7663D612A1}" destId="{2B5A239C-B2D3-44E4-8096-D9CD961FBE1B}" srcOrd="9" destOrd="0" presId="urn:microsoft.com/office/officeart/2005/8/layout/vList4"/>
    <dgm:cxn modelId="{26F4C4F4-60DB-FC4C-821D-D94D8F8832DE}" type="presParOf" srcId="{7A1226E5-4952-4BDA-BFE8-3B7663D612A1}" destId="{017DFC61-A219-4E90-A8A5-FE0D04DA5EE7}" srcOrd="10" destOrd="0" presId="urn:microsoft.com/office/officeart/2005/8/layout/vList4"/>
    <dgm:cxn modelId="{FDF52889-4A20-2E42-9AAC-D7A208427DFE}" type="presParOf" srcId="{017DFC61-A219-4E90-A8A5-FE0D04DA5EE7}" destId="{6AF91641-F174-49B7-89EE-28DDA42E84D6}" srcOrd="0" destOrd="0" presId="urn:microsoft.com/office/officeart/2005/8/layout/vList4"/>
    <dgm:cxn modelId="{9F2E320A-3E43-DD4B-BBF9-30824518DC85}" type="presParOf" srcId="{017DFC61-A219-4E90-A8A5-FE0D04DA5EE7}" destId="{EDB86EC8-023A-465F-85DB-148C67899E6F}" srcOrd="1" destOrd="0" presId="urn:microsoft.com/office/officeart/2005/8/layout/vList4"/>
    <dgm:cxn modelId="{30E7EBAA-3F2E-794D-B3C0-83E6ADBACD16}" type="presParOf" srcId="{017DFC61-A219-4E90-A8A5-FE0D04DA5EE7}" destId="{DE9D197A-E875-412D-8665-E9713BC4C9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E0B54-A806-4C5E-9D25-80C2F55D58C7}">
      <dsp:nvSpPr>
        <dsp:cNvPr id="0" name=""/>
        <dsp:cNvSpPr/>
      </dsp:nvSpPr>
      <dsp:spPr>
        <a:xfrm>
          <a:off x="0" y="1117"/>
          <a:ext cx="7772400" cy="1075788"/>
        </a:xfrm>
        <a:prstGeom prst="roundRect">
          <a:avLst/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Programs are active in over 125 countries for faculty, administrators and professionals</a:t>
          </a:r>
          <a:endParaRPr lang="en-US" sz="2200" kern="1200" dirty="0"/>
        </a:p>
      </dsp:txBody>
      <dsp:txXfrm>
        <a:off x="52516" y="53633"/>
        <a:ext cx="7667368" cy="970756"/>
      </dsp:txXfrm>
    </dsp:sp>
    <dsp:sp modelId="{79600D80-3424-4BAC-9728-822C447CA794}">
      <dsp:nvSpPr>
        <dsp:cNvPr id="0" name=""/>
        <dsp:cNvSpPr/>
      </dsp:nvSpPr>
      <dsp:spPr>
        <a:xfrm>
          <a:off x="0" y="1089646"/>
          <a:ext cx="7772400" cy="1075788"/>
        </a:xfrm>
        <a:prstGeom prst="roundRect">
          <a:avLst/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Core Fulbright U.S. Scholar Program</a:t>
          </a:r>
          <a:r>
            <a:rPr lang="en-US" sz="2200" kern="1200" dirty="0" smtClean="0"/>
            <a:t> - </a:t>
          </a:r>
          <a:r>
            <a:rPr lang="en-US" sz="2200" kern="1200" dirty="0" smtClean="0">
              <a:solidFill>
                <a:schemeClr val="bg1"/>
              </a:solidFill>
            </a:rPr>
            <a:t>Annual competition; teaching and/or research; two to twelve months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2516" y="1142162"/>
        <a:ext cx="7667368" cy="970756"/>
      </dsp:txXfrm>
    </dsp:sp>
    <dsp:sp modelId="{352C7EAA-5442-401F-BD7F-A7B435D53893}">
      <dsp:nvSpPr>
        <dsp:cNvPr id="0" name=""/>
        <dsp:cNvSpPr/>
      </dsp:nvSpPr>
      <dsp:spPr>
        <a:xfrm>
          <a:off x="0" y="2178035"/>
          <a:ext cx="7772400" cy="1075788"/>
        </a:xfrm>
        <a:prstGeom prst="roundRect">
          <a:avLst/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Fulbright Specialist Program </a:t>
          </a:r>
          <a:r>
            <a:rPr lang="en-US" sz="2200" kern="1200" dirty="0" smtClean="0"/>
            <a:t>- Six deadlines per year; teaching and development; two to six weeks</a:t>
          </a:r>
          <a:endParaRPr lang="en-US" sz="2200" kern="1200" dirty="0">
            <a:solidFill>
              <a:srgbClr val="1B5187"/>
            </a:solidFill>
          </a:endParaRPr>
        </a:p>
      </dsp:txBody>
      <dsp:txXfrm>
        <a:off x="52516" y="2230551"/>
        <a:ext cx="7667368" cy="970756"/>
      </dsp:txXfrm>
    </dsp:sp>
    <dsp:sp modelId="{20298798-54E0-48A2-98CD-E40955B1D6F4}">
      <dsp:nvSpPr>
        <dsp:cNvPr id="0" name=""/>
        <dsp:cNvSpPr/>
      </dsp:nvSpPr>
      <dsp:spPr>
        <a:xfrm>
          <a:off x="0" y="3266494"/>
          <a:ext cx="7772400" cy="1075788"/>
        </a:xfrm>
        <a:prstGeom prst="roundRect">
          <a:avLst/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Administrators and Seminar Programs </a:t>
          </a:r>
          <a:r>
            <a:rPr lang="en-US" sz="2200" kern="1200" dirty="0" smtClean="0"/>
            <a:t>- Annual competition; teaching, seminar, and/or research; vary from two week to two month exchanges</a:t>
          </a:r>
          <a:endParaRPr lang="en-US" sz="2200" kern="1200" dirty="0"/>
        </a:p>
      </dsp:txBody>
      <dsp:txXfrm>
        <a:off x="52516" y="3319010"/>
        <a:ext cx="7667368" cy="970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94D5D-C794-40C8-ACEF-9E4097822A3F}">
      <dsp:nvSpPr>
        <dsp:cNvPr id="0" name=""/>
        <dsp:cNvSpPr/>
      </dsp:nvSpPr>
      <dsp:spPr>
        <a:xfrm>
          <a:off x="0" y="0"/>
          <a:ext cx="7772400" cy="668052"/>
        </a:xfrm>
        <a:prstGeom prst="roundRect">
          <a:avLst>
            <a:gd name="adj" fmla="val 10000"/>
          </a:avLst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Two- to six-week consulting and/or teaching opportunities that are flexible and fit the grantees’ commitments</a:t>
          </a:r>
          <a:endParaRPr lang="en-US" sz="1800" kern="1200" dirty="0"/>
        </a:p>
      </dsp:txBody>
      <dsp:txXfrm>
        <a:off x="1621285" y="0"/>
        <a:ext cx="6151114" cy="668052"/>
      </dsp:txXfrm>
    </dsp:sp>
    <dsp:sp modelId="{735DBB24-83B7-4074-B6C5-6F7F4CB7B433}">
      <dsp:nvSpPr>
        <dsp:cNvPr id="0" name=""/>
        <dsp:cNvSpPr/>
      </dsp:nvSpPr>
      <dsp:spPr>
        <a:xfrm flipV="1">
          <a:off x="821186" y="304800"/>
          <a:ext cx="45717" cy="5845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4D450-464A-4DE5-8570-9F733FC6920A}">
      <dsp:nvSpPr>
        <dsp:cNvPr id="0" name=""/>
        <dsp:cNvSpPr/>
      </dsp:nvSpPr>
      <dsp:spPr>
        <a:xfrm>
          <a:off x="0" y="734857"/>
          <a:ext cx="7772400" cy="668052"/>
        </a:xfrm>
        <a:prstGeom prst="roundRect">
          <a:avLst>
            <a:gd name="adj" fmla="val 10000"/>
          </a:avLst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Institutions overseas create projects to strengthen and support their development needs with the aid of Specialists</a:t>
          </a:r>
          <a:endParaRPr lang="en-US" sz="1800" kern="1200" dirty="0"/>
        </a:p>
      </dsp:txBody>
      <dsp:txXfrm>
        <a:off x="1621285" y="734857"/>
        <a:ext cx="6151114" cy="668052"/>
      </dsp:txXfrm>
    </dsp:sp>
    <dsp:sp modelId="{492F5E58-F5BE-4950-952D-E04CBE6506BF}">
      <dsp:nvSpPr>
        <dsp:cNvPr id="0" name=""/>
        <dsp:cNvSpPr/>
      </dsp:nvSpPr>
      <dsp:spPr>
        <a:xfrm flipH="1">
          <a:off x="821186" y="1046022"/>
          <a:ext cx="45717" cy="4572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4E7A8-268A-4AEF-BBEA-0C2961F39F6D}">
      <dsp:nvSpPr>
        <dsp:cNvPr id="0" name=""/>
        <dsp:cNvSpPr/>
      </dsp:nvSpPr>
      <dsp:spPr>
        <a:xfrm>
          <a:off x="0" y="1494847"/>
          <a:ext cx="7772400" cy="668052"/>
        </a:xfrm>
        <a:prstGeom prst="roundRect">
          <a:avLst>
            <a:gd name="adj" fmla="val 10000"/>
          </a:avLst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Six application deadlines per year</a:t>
          </a:r>
          <a:endParaRPr lang="en-US" sz="1800" kern="1200" dirty="0"/>
        </a:p>
      </dsp:txBody>
      <dsp:txXfrm>
        <a:off x="1621285" y="1494847"/>
        <a:ext cx="6151114" cy="668052"/>
      </dsp:txXfrm>
    </dsp:sp>
    <dsp:sp modelId="{87E41E92-51E3-425A-864A-11FCF658B9B3}">
      <dsp:nvSpPr>
        <dsp:cNvPr id="0" name=""/>
        <dsp:cNvSpPr/>
      </dsp:nvSpPr>
      <dsp:spPr>
        <a:xfrm flipV="1">
          <a:off x="821963" y="1828801"/>
          <a:ext cx="45717" cy="496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F470E-267E-40EB-89B7-7B2FA3904F88}">
      <dsp:nvSpPr>
        <dsp:cNvPr id="0" name=""/>
        <dsp:cNvSpPr/>
      </dsp:nvSpPr>
      <dsp:spPr>
        <a:xfrm>
          <a:off x="0" y="2209803"/>
          <a:ext cx="7772400" cy="668052"/>
        </a:xfrm>
        <a:prstGeom prst="roundRect">
          <a:avLst>
            <a:gd name="adj" fmla="val 10000"/>
          </a:avLst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Applicants are peer reviewed and placed on Fulbright Specialist roster for five years</a:t>
          </a:r>
          <a:endParaRPr lang="en-US" sz="1800" kern="1200" dirty="0"/>
        </a:p>
      </dsp:txBody>
      <dsp:txXfrm>
        <a:off x="1621285" y="2209803"/>
        <a:ext cx="6151114" cy="668052"/>
      </dsp:txXfrm>
    </dsp:sp>
    <dsp:sp modelId="{C99297CA-0F99-4188-BD0E-F45010BE1F6E}">
      <dsp:nvSpPr>
        <dsp:cNvPr id="0" name=""/>
        <dsp:cNvSpPr/>
      </dsp:nvSpPr>
      <dsp:spPr>
        <a:xfrm flipH="1">
          <a:off x="809154" y="2514602"/>
          <a:ext cx="57624" cy="622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B39E1-C18A-41C0-B797-A25C4189C7A2}">
      <dsp:nvSpPr>
        <dsp:cNvPr id="0" name=""/>
        <dsp:cNvSpPr/>
      </dsp:nvSpPr>
      <dsp:spPr>
        <a:xfrm>
          <a:off x="0" y="2939429"/>
          <a:ext cx="7772400" cy="668052"/>
        </a:xfrm>
        <a:prstGeom prst="roundRect">
          <a:avLst>
            <a:gd name="adj" fmla="val 10000"/>
          </a:avLst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Program does not support research</a:t>
          </a:r>
          <a:endParaRPr lang="en-US" sz="1800" kern="1200" dirty="0"/>
        </a:p>
      </dsp:txBody>
      <dsp:txXfrm>
        <a:off x="1621285" y="2939429"/>
        <a:ext cx="6151114" cy="668052"/>
      </dsp:txXfrm>
    </dsp:sp>
    <dsp:sp modelId="{2DE135A4-A24B-41CB-AEEC-AEFB8CD853B3}">
      <dsp:nvSpPr>
        <dsp:cNvPr id="0" name=""/>
        <dsp:cNvSpPr/>
      </dsp:nvSpPr>
      <dsp:spPr>
        <a:xfrm flipH="1">
          <a:off x="821186" y="3243858"/>
          <a:ext cx="45717" cy="379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91641-F174-49B7-89EE-28DDA42E84D6}">
      <dsp:nvSpPr>
        <dsp:cNvPr id="0" name=""/>
        <dsp:cNvSpPr/>
      </dsp:nvSpPr>
      <dsp:spPr>
        <a:xfrm>
          <a:off x="0" y="3674287"/>
          <a:ext cx="7772400" cy="668052"/>
        </a:xfrm>
        <a:prstGeom prst="roundRect">
          <a:avLst>
            <a:gd name="adj" fmla="val 10000"/>
          </a:avLst>
        </a:prstGeom>
        <a:solidFill>
          <a:srgbClr val="1B5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Twenty-four eligible disciplines, including STEM education fields</a:t>
          </a:r>
          <a:endParaRPr lang="en-US" sz="1800" kern="1200" dirty="0"/>
        </a:p>
      </dsp:txBody>
      <dsp:txXfrm>
        <a:off x="1621285" y="3674287"/>
        <a:ext cx="6151114" cy="668052"/>
      </dsp:txXfrm>
    </dsp:sp>
    <dsp:sp modelId="{EDB86EC8-023A-465F-85DB-148C67899E6F}">
      <dsp:nvSpPr>
        <dsp:cNvPr id="0" name=""/>
        <dsp:cNvSpPr/>
      </dsp:nvSpPr>
      <dsp:spPr>
        <a:xfrm>
          <a:off x="843679" y="3989912"/>
          <a:ext cx="45717" cy="486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14AEF-EB08-CB4A-8609-C32D9133104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06313-B7E1-0D49-AC23-402FC105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563" fontAlgn="base">
              <a:spcBef>
                <a:spcPct val="0"/>
              </a:spcBef>
              <a:spcAft>
                <a:spcPct val="0"/>
              </a:spcAft>
            </a:pPr>
            <a:fld id="{0ABEC4FB-8842-4B43-9169-13234E2E1476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defTabSz="9315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105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1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1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Photo Caption: </a:t>
            </a:r>
            <a:r>
              <a:rPr lang="en-US" i="0" dirty="0"/>
              <a:t>Jeanne</a:t>
            </a:r>
            <a:r>
              <a:rPr lang="en-US" i="0" baseline="0" dirty="0"/>
              <a:t> </a:t>
            </a:r>
            <a:r>
              <a:rPr lang="en-US" i="0" baseline="0" dirty="0" err="1"/>
              <a:t>Toungara</a:t>
            </a:r>
            <a:r>
              <a:rPr lang="en-US" i="0" baseline="0" dirty="0"/>
              <a:t>, Associate Professor of History at Howard University, had Fulbright-Hays award to Senegal and </a:t>
            </a:r>
            <a:r>
              <a:rPr lang="en-US" dirty="0"/>
              <a:t>Côte d'Ivoire, where she researched indigenous ideologies and the cultural foundations of contemporary African politics.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193">
              <a:defRPr/>
            </a:pPr>
            <a:r>
              <a:rPr lang="en-US" i="1" dirty="0">
                <a:solidFill>
                  <a:srgbClr val="1B3A60"/>
                </a:solidFill>
                <a:ea typeface="Open Sans Semibold" pitchFamily="34" charset="0"/>
                <a:cs typeface="Open Sans Semibold" pitchFamily="34" charset="0"/>
              </a:rPr>
              <a:t>Photo Caption: </a:t>
            </a:r>
            <a:r>
              <a:rPr lang="en-US" b="1" i="1" dirty="0">
                <a:solidFill>
                  <a:srgbClr val="1B3A60"/>
                </a:solidFill>
                <a:ea typeface="Open Sans Semibold" pitchFamily="34" charset="0"/>
                <a:cs typeface="Open Sans Semibold" pitchFamily="34" charset="0"/>
              </a:rPr>
              <a:t>Left- </a:t>
            </a:r>
            <a:r>
              <a:rPr lang="en-US" dirty="0"/>
              <a:t>Dr. Joseph </a:t>
            </a:r>
            <a:r>
              <a:rPr lang="en-US" dirty="0" err="1"/>
              <a:t>Withey</a:t>
            </a:r>
            <a:r>
              <a:rPr lang="en-US" dirty="0"/>
              <a:t>, Associate Professor of English, East Carolina College, Greenville, North Carolina, discussing a planned book on Burmese dancing and dramatics with Kenneth Sein, one of Burma's leading dancers, during his Fulbright Research Scholar grant from July 1960-June 1961. </a:t>
            </a:r>
            <a:r>
              <a:rPr lang="en-US" b="1" i="1" dirty="0"/>
              <a:t>Right:</a:t>
            </a:r>
            <a:r>
              <a:rPr lang="en-US" b="1" dirty="0"/>
              <a:t> </a:t>
            </a:r>
            <a:r>
              <a:rPr lang="en-US" dirty="0"/>
              <a:t>Linda </a:t>
            </a:r>
            <a:r>
              <a:rPr lang="en-US" dirty="0" err="1"/>
              <a:t>Chamerlain</a:t>
            </a:r>
            <a:r>
              <a:rPr lang="en-US" dirty="0"/>
              <a:t>, Adjunct Professor at the University of Alaska and Director/Public Health Scientist, Alaska Family Violence Prevention Project, was a 2014-2016 Fulbright Arctic Scholar.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2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58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914400"/>
            <a:ext cx="1422400" cy="444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62000"/>
            <a:ext cx="6705600" cy="596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1981200"/>
            <a:ext cx="7772400" cy="3733800"/>
          </a:xfrm>
          <a:prstGeom prst="rect">
            <a:avLst/>
          </a:prstGeom>
        </p:spPr>
        <p:txBody>
          <a:bodyPr/>
          <a:lstStyle>
            <a:lvl1pPr>
              <a:buClr>
                <a:srgbClr val="C84D0A"/>
              </a:buClr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908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7800" y="609600"/>
            <a:ext cx="3505200" cy="1085481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073400"/>
            <a:ext cx="914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42916" y="3073400"/>
            <a:ext cx="8001000" cy="64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209800"/>
            <a:ext cx="7186612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676767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Month DD, Year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038600"/>
            <a:ext cx="772001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57585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Presenter Name and Email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Institute of International Education/CIES</a:t>
            </a:r>
          </a:p>
          <a:p>
            <a:pPr lvl="0"/>
            <a:r>
              <a:rPr lang="en-US" dirty="0" smtClean="0"/>
              <a:t>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385946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rgbClr val="676767">
              <a:alpha val="2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0" y="1511300"/>
            <a:ext cx="7010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1828800"/>
            <a:ext cx="8153400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4D0A"/>
              </a:buClr>
              <a:buFontTx/>
              <a:buBlip>
                <a:blip r:embed="rId4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Tx/>
              <a:buBlip>
                <a:blip r:embed="rId4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695" y="6299861"/>
            <a:ext cx="1295398" cy="405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90"/>
          <a:stretch/>
        </p:blipFill>
        <p:spPr>
          <a:xfrm>
            <a:off x="457200" y="6248400"/>
            <a:ext cx="2209800" cy="53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599"/>
            <a:ext cx="9144000" cy="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762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700">
                <a:solidFill>
                  <a:srgbClr val="6767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400"/>
            <a:ext cx="9144000" cy="86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62000"/>
            <a:ext cx="6705600" cy="596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9" y="6299861"/>
            <a:ext cx="1268766" cy="4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403130"/>
            <a:ext cx="7772400" cy="5356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000" b="0" kern="0" dirty="0" smtClean="0">
                <a:solidFill>
                  <a:srgbClr val="C84D0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257300"/>
            <a:ext cx="7772400" cy="46608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4D0A"/>
              </a:buClr>
              <a:buFontTx/>
              <a:buBlip>
                <a:blip r:embed="rId3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Tx/>
              <a:buBlip>
                <a:blip r:embed="rId3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599"/>
            <a:ext cx="9144000" cy="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762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700">
                <a:solidFill>
                  <a:srgbClr val="6767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rgbClr val="676767">
              <a:alpha val="2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1" y="6300524"/>
            <a:ext cx="1295398" cy="4050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248400"/>
            <a:ext cx="230886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33" t="2633" r="5833" b="44763"/>
          <a:stretch/>
        </p:blipFill>
        <p:spPr>
          <a:xfrm>
            <a:off x="0" y="942226"/>
            <a:ext cx="7620000" cy="200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34" y="6312562"/>
            <a:ext cx="1268766" cy="4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7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33400"/>
            <a:ext cx="7772400" cy="622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200" b="0" kern="0" dirty="0" smtClean="0">
                <a:solidFill>
                  <a:srgbClr val="C84D0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371600"/>
            <a:ext cx="7772400" cy="4546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4D0A"/>
              </a:buClr>
              <a:buFontTx/>
              <a:buBlip>
                <a:blip r:embed="rId3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Tx/>
              <a:buBlip>
                <a:blip r:embed="rId3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599"/>
            <a:ext cx="9144000" cy="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762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700">
                <a:solidFill>
                  <a:srgbClr val="6767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rgbClr val="676767">
              <a:alpha val="2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1" y="6295518"/>
            <a:ext cx="1295398" cy="4050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248400"/>
            <a:ext cx="230886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34" y="6295518"/>
            <a:ext cx="1268766" cy="4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0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152400"/>
            <a:ext cx="1371600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15" y="6248400"/>
            <a:ext cx="4556760" cy="533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87316"/>
            <a:ext cx="7772400" cy="5318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800" b="1" kern="0" dirty="0" smtClean="0">
                <a:solidFill>
                  <a:srgbClr val="C84D0A"/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371600"/>
            <a:ext cx="7772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C84D0A"/>
              </a:buClr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2" name="Picture 20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69863"/>
            <a:ext cx="6324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152400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04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B4FF-604F-B948-9CE9-F281895C583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0BDF-41F4-9E4E-A3C5-BF96341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s.org/program/fulbright-specialist-progra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s.org/fulbright-schola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9"/>
          <p:cNvSpPr>
            <a:spLocks noChangeArrowheads="1"/>
          </p:cNvSpPr>
          <p:nvPr/>
        </p:nvSpPr>
        <p:spPr bwMode="auto">
          <a:xfrm>
            <a:off x="-152400" y="-76200"/>
            <a:ext cx="9372600" cy="70866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" name="Picture 3" descr="Fulbright_JPEG_white o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943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8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Fulbright Flex Awards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>
            <a:normAutofit/>
          </a:bodyPr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257300"/>
            <a:ext cx="8305800" cy="4660899"/>
          </a:xfrm>
        </p:spPr>
        <p:txBody>
          <a:bodyPr/>
          <a:lstStyle/>
          <a:p>
            <a:pPr lvl="0">
              <a:spcBef>
                <a:spcPts val="2000"/>
              </a:spcBef>
            </a:pPr>
            <a:r>
              <a:rPr lang="en-US" dirty="0"/>
              <a:t>Flex Awards are designed for scholars who require multiple visits to the host country over short segments</a:t>
            </a:r>
          </a:p>
          <a:p>
            <a:pPr>
              <a:spcBef>
                <a:spcPts val="2000"/>
              </a:spcBef>
            </a:pPr>
            <a:r>
              <a:rPr lang="en-US" dirty="0"/>
              <a:t>Applicants must indicate plans for Flex in their project statement, including a project timeline</a:t>
            </a:r>
          </a:p>
          <a:p>
            <a:pPr>
              <a:spcBef>
                <a:spcPts val="2000"/>
              </a:spcBef>
            </a:pPr>
            <a:r>
              <a:rPr lang="en-US" dirty="0"/>
              <a:t>Flex grantees are especially encouraged to make contact with the local community, developing long-term connections and collaborations</a:t>
            </a:r>
          </a:p>
          <a:p>
            <a:pPr>
              <a:spcBef>
                <a:spcPts val="2000"/>
              </a:spcBef>
            </a:pPr>
            <a:r>
              <a:rPr lang="en-US" dirty="0"/>
              <a:t>Available in specific countries and regional awards </a:t>
            </a:r>
          </a:p>
          <a:p>
            <a:pPr>
              <a:spcBef>
                <a:spcPts val="2000"/>
              </a:spcBef>
            </a:pPr>
            <a:r>
              <a:rPr lang="en-US" dirty="0"/>
              <a:t>Consult the Catalog of Awards</a:t>
            </a:r>
          </a:p>
          <a:p>
            <a:pPr marL="0" lv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9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Fulbright Global Scholar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>
            <a:normAutofit/>
          </a:bodyPr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98125"/>
            <a:ext cx="8763000" cy="4745475"/>
          </a:xfrm>
        </p:spPr>
        <p:txBody>
          <a:bodyPr/>
          <a:lstStyle/>
          <a:p>
            <a:pPr lvl="0">
              <a:spcBef>
                <a:spcPts val="1100"/>
              </a:spcBef>
            </a:pPr>
            <a:r>
              <a:rPr lang="en-US" dirty="0"/>
              <a:t>Significant innovation for Fulbright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Project must include at least 2 separate world regions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Work typically in 2-3 different countries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2-3 segments over as much as 2 years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Topics must benefit from a global perspective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Specify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Why each country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What will be accomplished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When each country segment is planned</a:t>
            </a:r>
          </a:p>
        </p:txBody>
      </p:sp>
    </p:spTree>
    <p:extLst>
      <p:ext uri="{BB962C8B-B14F-4D97-AF65-F5344CB8AC3E}">
        <p14:creationId xmlns:p14="http://schemas.microsoft.com/office/powerpoint/2010/main" val="917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441546"/>
            <a:ext cx="7924800" cy="4728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Review Process and Timeline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>
            <a:normAutofit/>
          </a:bodyPr>
          <a:lstStyle/>
          <a:p>
            <a:r>
              <a:rPr lang="en-US" dirty="0"/>
              <a:t>U.S. SCHOLAR PROGRAM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85800" y="1219200"/>
            <a:ext cx="8382000" cy="685800"/>
            <a:chOff x="685800" y="1219200"/>
            <a:chExt cx="8382000" cy="685800"/>
          </a:xfrm>
        </p:grpSpPr>
        <p:sp>
          <p:nvSpPr>
            <p:cNvPr id="61" name="TextBox 60"/>
            <p:cNvSpPr txBox="1"/>
            <p:nvPr/>
          </p:nvSpPr>
          <p:spPr>
            <a:xfrm>
              <a:off x="685800" y="135249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84D0A"/>
                  </a:solidFill>
                  <a:latin typeface="+mn-lt"/>
                </a:rPr>
                <a:t>AUG.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4" name="Arrow: Chevron 73"/>
            <p:cNvSpPr/>
            <p:nvPr/>
          </p:nvSpPr>
          <p:spPr>
            <a:xfrm>
              <a:off x="1718480" y="1219200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81283" y="1348849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Program staff conduct technical reviews for completeness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02858" y="2018546"/>
            <a:ext cx="8384274" cy="685800"/>
            <a:chOff x="685800" y="1981200"/>
            <a:chExt cx="8384274" cy="685800"/>
          </a:xfrm>
        </p:grpSpPr>
        <p:sp>
          <p:nvSpPr>
            <p:cNvPr id="63" name="TextBox 62"/>
            <p:cNvSpPr txBox="1"/>
            <p:nvPr/>
          </p:nvSpPr>
          <p:spPr>
            <a:xfrm>
              <a:off x="685800" y="21650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84D0A"/>
                  </a:solidFill>
                  <a:latin typeface="+mn-lt"/>
                </a:rPr>
                <a:t>SEPT.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5" name="Arrow: Chevron 74"/>
            <p:cNvSpPr/>
            <p:nvPr/>
          </p:nvSpPr>
          <p:spPr>
            <a:xfrm>
              <a:off x="1720754" y="1981200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81283" y="2129879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  <a:latin typeface="+mn-lt"/>
                </a:rPr>
                <a:t>Discipline-specific committees review applications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8600" y="2824994"/>
            <a:ext cx="8851710" cy="688777"/>
            <a:chOff x="250209" y="2743200"/>
            <a:chExt cx="8851710" cy="688777"/>
          </a:xfrm>
        </p:grpSpPr>
        <p:sp>
          <p:nvSpPr>
            <p:cNvPr id="65" name="TextBox 64"/>
            <p:cNvSpPr txBox="1"/>
            <p:nvPr/>
          </p:nvSpPr>
          <p:spPr>
            <a:xfrm>
              <a:off x="250209" y="2797797"/>
              <a:ext cx="16001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C84D0A"/>
                  </a:solidFill>
                  <a:latin typeface="+mn-lt"/>
                </a:rPr>
                <a:t>SEPT. –</a:t>
              </a:r>
            </a:p>
            <a:p>
              <a:pPr algn="ctr"/>
              <a:r>
                <a:rPr lang="en-US" sz="1700" b="1" dirty="0">
                  <a:solidFill>
                    <a:srgbClr val="C84D0A"/>
                  </a:solidFill>
                  <a:latin typeface="+mn-lt"/>
                </a:rPr>
                <a:t>EARLY NOV.</a:t>
              </a:r>
            </a:p>
          </p:txBody>
        </p:sp>
        <p:sp>
          <p:nvSpPr>
            <p:cNvPr id="76" name="Arrow: Chevron 75"/>
            <p:cNvSpPr/>
            <p:nvPr/>
          </p:nvSpPr>
          <p:spPr>
            <a:xfrm>
              <a:off x="1752599" y="2746177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81283" y="2743200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U.S. peer review committees discuss applications for a single geographical region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8600" y="3614549"/>
            <a:ext cx="8873319" cy="709578"/>
            <a:chOff x="228600" y="3491418"/>
            <a:chExt cx="8873319" cy="709578"/>
          </a:xfrm>
        </p:grpSpPr>
        <p:sp>
          <p:nvSpPr>
            <p:cNvPr id="67" name="TextBox 66"/>
            <p:cNvSpPr txBox="1"/>
            <p:nvPr/>
          </p:nvSpPr>
          <p:spPr>
            <a:xfrm>
              <a:off x="228600" y="3683385"/>
              <a:ext cx="166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84D0A"/>
                  </a:solidFill>
                  <a:latin typeface="+mn-lt"/>
                </a:rPr>
                <a:t>NOV. –  JAN.</a:t>
              </a:r>
              <a:r>
                <a:rPr lang="en-US" b="1" dirty="0">
                  <a:solidFill>
                    <a:schemeClr val="bg1"/>
                  </a:solidFill>
                  <a:latin typeface="+mn-lt"/>
                </a:rPr>
                <a:t>.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7" name="Arrow: Chevron 76"/>
            <p:cNvSpPr/>
            <p:nvPr/>
          </p:nvSpPr>
          <p:spPr>
            <a:xfrm>
              <a:off x="1752599" y="3491418"/>
              <a:ext cx="7349320" cy="709578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81283" y="3583358"/>
              <a:ext cx="675791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550" dirty="0">
                  <a:solidFill>
                    <a:schemeClr val="bg1"/>
                  </a:solidFill>
                  <a:latin typeface="+mn-lt"/>
                </a:rPr>
                <a:t>Applicants notified of status - Recommended applications are sent to host countries  and to the J. William Fulbright Foreign Scholarship Board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5924" y="4423974"/>
            <a:ext cx="9093959" cy="707157"/>
            <a:chOff x="-15924" y="4260574"/>
            <a:chExt cx="9093959" cy="713465"/>
          </a:xfrm>
        </p:grpSpPr>
        <p:sp>
          <p:nvSpPr>
            <p:cNvPr id="69" name="TextBox 68"/>
            <p:cNvSpPr txBox="1"/>
            <p:nvPr/>
          </p:nvSpPr>
          <p:spPr>
            <a:xfrm>
              <a:off x="-15924" y="4432144"/>
              <a:ext cx="2057400" cy="37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84D0A"/>
                  </a:solidFill>
                  <a:latin typeface="+mn-lt"/>
                </a:rPr>
                <a:t>FEB. – MAY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8" name="Arrow: Chevron 77"/>
            <p:cNvSpPr/>
            <p:nvPr/>
          </p:nvSpPr>
          <p:spPr>
            <a:xfrm>
              <a:off x="1728715" y="4260574"/>
              <a:ext cx="7349320" cy="713465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81283" y="441960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  <a:latin typeface="+mn-lt"/>
                </a:rPr>
                <a:t>Grantees notified of final approvals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8099" y="5234330"/>
            <a:ext cx="9022877" cy="706514"/>
            <a:chOff x="79042" y="5052432"/>
            <a:chExt cx="9022877" cy="706514"/>
          </a:xfrm>
        </p:grpSpPr>
        <p:sp>
          <p:nvSpPr>
            <p:cNvPr id="73" name="TextBox 72"/>
            <p:cNvSpPr txBox="1"/>
            <p:nvPr/>
          </p:nvSpPr>
          <p:spPr>
            <a:xfrm>
              <a:off x="79042" y="5235954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84D0A"/>
                  </a:solidFill>
                  <a:latin typeface="+mn-lt"/>
                </a:rPr>
                <a:t>MAY – JUNE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9" name="Arrow: Chevron 78"/>
            <p:cNvSpPr/>
            <p:nvPr/>
          </p:nvSpPr>
          <p:spPr>
            <a:xfrm>
              <a:off x="1752599" y="5052432"/>
              <a:ext cx="7349320" cy="706514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82419" y="5231380"/>
              <a:ext cx="3473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  <a:latin typeface="+mn-lt"/>
                </a:rPr>
                <a:t>Grant packets sent to grantees</a:t>
              </a:r>
            </a:p>
          </p:txBody>
        </p:sp>
      </p:grpSp>
      <p:sp>
        <p:nvSpPr>
          <p:cNvPr id="3" name="Arrow: Pentagon 2"/>
          <p:cNvSpPr/>
          <p:nvPr/>
        </p:nvSpPr>
        <p:spPr>
          <a:xfrm>
            <a:off x="97808" y="1219200"/>
            <a:ext cx="8963167" cy="678698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Pentagon 34"/>
          <p:cNvSpPr/>
          <p:nvPr/>
        </p:nvSpPr>
        <p:spPr>
          <a:xfrm>
            <a:off x="97242" y="2018993"/>
            <a:ext cx="2000532" cy="675491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Pentagon 33"/>
          <p:cNvSpPr/>
          <p:nvPr/>
        </p:nvSpPr>
        <p:spPr>
          <a:xfrm>
            <a:off x="97809" y="2828966"/>
            <a:ext cx="2000532" cy="675491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Pentagon 35"/>
          <p:cNvSpPr/>
          <p:nvPr/>
        </p:nvSpPr>
        <p:spPr>
          <a:xfrm>
            <a:off x="99000" y="3614549"/>
            <a:ext cx="8988132" cy="709578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Pentagon 36"/>
          <p:cNvSpPr/>
          <p:nvPr/>
        </p:nvSpPr>
        <p:spPr>
          <a:xfrm>
            <a:off x="99000" y="4422954"/>
            <a:ext cx="8961976" cy="708177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Pentagon 37"/>
          <p:cNvSpPr/>
          <p:nvPr/>
        </p:nvSpPr>
        <p:spPr>
          <a:xfrm>
            <a:off x="99000" y="5234330"/>
            <a:ext cx="8961976" cy="701359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533400"/>
            <a:ext cx="7772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Selecting an Award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143000"/>
            <a:ext cx="7772400" cy="5105400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Awards in Catalog are created in the hosting country by the  </a:t>
            </a:r>
            <a:b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    local Fulbright Commission or the American </a:t>
            </a: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embassy</a:t>
            </a: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Search by Country and Regional listings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Search by Activity - teaching</a:t>
            </a: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research or both</a:t>
            </a: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Search </a:t>
            </a: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by </a:t>
            </a: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 specific Discipline </a:t>
            </a: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or All Discipline</a:t>
            </a: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50% of grants are All Discipline awards</a:t>
            </a: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Read award descriptions and stipend information carefully</a:t>
            </a: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spcBef>
                <a:spcPts val="0"/>
              </a:spcBef>
              <a:buClr>
                <a:srgbClr val="CF4E07"/>
              </a:buClr>
              <a:buFont typeface="Arial" pitchFamily="34" charset="0"/>
              <a:buChar char="•"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Contact CIES program officer(s) for more information about </a:t>
            </a:r>
            <a:b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    awards and countries</a:t>
            </a:r>
          </a:p>
        </p:txBody>
      </p:sp>
    </p:spTree>
    <p:extLst>
      <p:ext uri="{BB962C8B-B14F-4D97-AF65-F5344CB8AC3E}">
        <p14:creationId xmlns:p14="http://schemas.microsoft.com/office/powerpoint/2010/main" val="17571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Fulbright Programs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143000"/>
            <a:ext cx="8458200" cy="4800600"/>
          </a:xfrm>
        </p:spPr>
        <p:txBody>
          <a:bodyPr/>
          <a:lstStyle/>
          <a:p>
            <a:r>
              <a:rPr lang="en-US" sz="1800" b="1" u="sng" dirty="0">
                <a:hlinkClick r:id="rId3"/>
              </a:rPr>
              <a:t>Fulbright Specialist Program</a:t>
            </a:r>
            <a:endParaRPr lang="en-US" sz="1800" b="1" u="sng" dirty="0"/>
          </a:p>
          <a:p>
            <a:pPr lvl="1"/>
            <a:r>
              <a:rPr lang="en-US" sz="1700" dirty="0"/>
              <a:t>Short term program that promotes linkages between U.S. scholars and professionals and their counterparts at host institutions overseas. </a:t>
            </a:r>
            <a:endParaRPr lang="en-US" sz="1700" u="sng" dirty="0"/>
          </a:p>
          <a:p>
            <a:endParaRPr lang="en-US" sz="1800" b="1" dirty="0">
              <a:hlinkClick r:id=""/>
            </a:endParaRPr>
          </a:p>
          <a:p>
            <a:r>
              <a:rPr lang="en-US" sz="1800" b="1" dirty="0">
                <a:hlinkClick r:id=""/>
              </a:rPr>
              <a:t>Fulbright U.S. Student Program</a:t>
            </a:r>
            <a:endParaRPr lang="en-US" sz="1800" b="1" dirty="0"/>
          </a:p>
          <a:p>
            <a:pPr lvl="1"/>
            <a:r>
              <a:rPr lang="en-US" sz="1700" dirty="0"/>
              <a:t>Recent graduates, postgraduate candidates through dissertation level, developing professionals and artists to study and research abroad</a:t>
            </a:r>
          </a:p>
          <a:p>
            <a:endParaRPr lang="en-US" sz="1800" b="1" dirty="0">
              <a:hlinkClick r:id=""/>
            </a:endParaRPr>
          </a:p>
          <a:p>
            <a:r>
              <a:rPr lang="en-US" sz="1800" b="1" dirty="0">
                <a:hlinkClick r:id=""/>
              </a:rPr>
              <a:t>Fulbright Distinguished Awards in Teaching Program</a:t>
            </a:r>
            <a:endParaRPr lang="en-US" sz="1800" b="1" dirty="0"/>
          </a:p>
          <a:p>
            <a:pPr lvl="1"/>
            <a:r>
              <a:rPr lang="en-US" sz="1700" dirty="0"/>
              <a:t>Principally for primary- and secondary-level educators</a:t>
            </a:r>
          </a:p>
          <a:p>
            <a:endParaRPr lang="en-US" sz="1800" b="1" dirty="0">
              <a:hlinkClick r:id=""/>
            </a:endParaRPr>
          </a:p>
          <a:p>
            <a:r>
              <a:rPr lang="en-US" sz="1800" b="1" dirty="0">
                <a:hlinkClick r:id=""/>
              </a:rPr>
              <a:t>Fulbright-Hays Awards</a:t>
            </a:r>
            <a:endParaRPr lang="en-US" sz="1800" b="1" dirty="0"/>
          </a:p>
          <a:p>
            <a:pPr lvl="1"/>
            <a:r>
              <a:rPr lang="en-US" sz="1700" dirty="0"/>
              <a:t>Faculty research, group projects and seminars in designated social sciences and humanities fields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FULBRIGHT FAMILY</a:t>
            </a:r>
          </a:p>
        </p:txBody>
      </p:sp>
    </p:spTree>
    <p:extLst>
      <p:ext uri="{BB962C8B-B14F-4D97-AF65-F5344CB8AC3E}">
        <p14:creationId xmlns:p14="http://schemas.microsoft.com/office/powerpoint/2010/main" val="8253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Fulbright </a:t>
            </a:r>
            <a:r>
              <a:rPr lang="en-US" dirty="0"/>
              <a:t>Specialist </a:t>
            </a:r>
            <a:r>
              <a:rPr lang="en-US" dirty="0" smtClean="0"/>
              <a:t>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69249648"/>
              </p:ext>
            </p:extLst>
          </p:nvPr>
        </p:nvGraphicFramePr>
        <p:xfrm>
          <a:off x="504825" y="14478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4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533400"/>
            <a:ext cx="7772400" cy="533400"/>
          </a:xfrm>
        </p:spPr>
        <p:txBody>
          <a:bodyPr/>
          <a:lstStyle/>
          <a:p>
            <a:r>
              <a:rPr lang="en-US" dirty="0"/>
              <a:t>Scholar-In-Residence Program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143000"/>
            <a:ext cx="7772400" cy="4800600"/>
          </a:xfrm>
        </p:spPr>
        <p:txBody>
          <a:bodyPr/>
          <a:lstStyle/>
          <a:p>
            <a:r>
              <a:rPr lang="en-US" dirty="0"/>
              <a:t>Brings scholars and professionals from abroad to campuses that do not often host visiting </a:t>
            </a:r>
            <a:r>
              <a:rPr lang="en-US" dirty="0" smtClean="0"/>
              <a:t>scholars</a:t>
            </a:r>
            <a:br>
              <a:rPr lang="en-US" dirty="0" smtClean="0"/>
            </a:br>
            <a:endParaRPr lang="en-US" sz="1400" dirty="0"/>
          </a:p>
          <a:p>
            <a:r>
              <a:rPr lang="en-US" dirty="0"/>
              <a:t>Involves colleges and universities that serve student populations underrepresented in international exchange </a:t>
            </a:r>
            <a:r>
              <a:rPr lang="en-US" dirty="0" smtClean="0"/>
              <a:t>programs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S-I-R grantees </a:t>
            </a:r>
          </a:p>
          <a:p>
            <a:pPr lvl="1"/>
            <a:r>
              <a:rPr lang="en-US" dirty="0" smtClean="0"/>
              <a:t>Primarily teach undergraduates</a:t>
            </a:r>
          </a:p>
          <a:p>
            <a:pPr lvl="1"/>
            <a:r>
              <a:rPr lang="en-US" dirty="0" smtClean="0"/>
              <a:t>Provide cross-cultural/international perspective</a:t>
            </a:r>
            <a:br>
              <a:rPr lang="en-US" dirty="0" smtClean="0"/>
            </a:br>
            <a:endParaRPr lang="en-US" sz="1200" dirty="0"/>
          </a:p>
          <a:p>
            <a:r>
              <a:rPr lang="en-US" dirty="0"/>
              <a:t>Application is made by the interested U.S.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/>
              <a:t>1 semester or full academic year options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  <a:p>
            <a:r>
              <a:rPr lang="en-US" dirty="0"/>
              <a:t>Deadline is OCTOBER 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Outreach Lecturing Fund (OLF)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219200"/>
            <a:ext cx="8229600" cy="54102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dirty="0" smtClean="0"/>
              <a:t>U.S. institutions </a:t>
            </a:r>
            <a:r>
              <a:rPr lang="en-US" dirty="0"/>
              <a:t>apply and pay for lodging and </a:t>
            </a:r>
            <a:r>
              <a:rPr lang="en-US" dirty="0" smtClean="0"/>
              <a:t>meals</a:t>
            </a:r>
            <a:br>
              <a:rPr lang="en-US" dirty="0" smtClean="0"/>
            </a:b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/>
              <a:t>Travel grant for Fulbright Visiting Scholars already in the U.S.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     short-term </a:t>
            </a:r>
            <a:r>
              <a:rPr lang="en-US" dirty="0"/>
              <a:t>guest </a:t>
            </a:r>
            <a:r>
              <a:rPr lang="en-US" dirty="0" smtClean="0"/>
              <a:t>teaching</a:t>
            </a:r>
            <a:br>
              <a:rPr lang="en-US" dirty="0" smtClean="0"/>
            </a:b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/>
              <a:t>Meet with faculty and students to allow for an exchange of </a:t>
            </a:r>
            <a:r>
              <a:rPr lang="en-US" dirty="0" smtClean="0"/>
              <a:t>ideas</a:t>
            </a:r>
            <a:br>
              <a:rPr lang="en-US" dirty="0" smtClean="0"/>
            </a:b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/>
              <a:t>Meet with community organizations, professional, cultural </a:t>
            </a: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     religious </a:t>
            </a:r>
            <a:r>
              <a:rPr lang="en-US" dirty="0"/>
              <a:t>groups, K-12 schools and school districts that have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     special </a:t>
            </a:r>
            <a:r>
              <a:rPr lang="en-US" dirty="0"/>
              <a:t>interest in international relations.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/>
              <a:t>View a list of 900+ scholars in country </a:t>
            </a:r>
            <a:r>
              <a:rPr lang="en-US" dirty="0" smtClean="0"/>
              <a:t>at: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www.cies.org/fulbright-scholars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039" y="479330"/>
            <a:ext cx="8686800" cy="535616"/>
          </a:xfrm>
        </p:spPr>
        <p:txBody>
          <a:bodyPr/>
          <a:lstStyle/>
          <a:p>
            <a:r>
              <a:rPr lang="en-US" sz="2400" dirty="0"/>
              <a:t>Fulbright Impact: Personal and Professional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>
            <a:normAutofit/>
          </a:bodyPr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73039" y="1257300"/>
            <a:ext cx="7932761" cy="46608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Increased academic production </a:t>
            </a:r>
          </a:p>
          <a:p>
            <a:pPr>
              <a:spcBef>
                <a:spcPts val="1200"/>
              </a:spcBef>
            </a:pPr>
            <a:r>
              <a:rPr lang="en-US" dirty="0"/>
              <a:t>New technical knowledge and skills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Development of intercultural communication skills</a:t>
            </a:r>
          </a:p>
          <a:p>
            <a:pPr>
              <a:spcBef>
                <a:spcPts val="1200"/>
              </a:spcBef>
            </a:pPr>
            <a:r>
              <a:rPr lang="en-US" dirty="0"/>
              <a:t>Enhanced teaching skills and new methodologies</a:t>
            </a:r>
          </a:p>
          <a:p>
            <a:pPr>
              <a:spcBef>
                <a:spcPts val="1200"/>
              </a:spcBef>
            </a:pPr>
            <a:r>
              <a:rPr lang="en-US" dirty="0"/>
              <a:t>Published research (2015 survey of 2013-2015 grantees)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+60% of grantees published in peer reviewed journals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39% of grantees published books or book chapters</a:t>
            </a:r>
          </a:p>
          <a:p>
            <a:pPr>
              <a:spcBef>
                <a:spcPts val="1200"/>
              </a:spcBef>
            </a:pPr>
            <a:r>
              <a:rPr lang="en-US" dirty="0"/>
              <a:t>Access to an expansive network of Fulbright alumni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483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039" y="479333"/>
            <a:ext cx="8686800" cy="4426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Fulbright Impact: Home Institution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>
            <a:normAutofit/>
          </a:bodyPr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8084" y="3962400"/>
            <a:ext cx="8344469" cy="19537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Host institution gains new knowledge, new courses and new energy from scholar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Scholar’s collaborative relationship with host institution and colleagues in-country results in continued dialogue and exchange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Experience impacts scholar’s field, career, home institution and home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290558"/>
            <a:ext cx="4267200" cy="251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Fulbright Scholar Program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2916" y="2209800"/>
            <a:ext cx="4062484" cy="6425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Northeastern Illinois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981200"/>
            <a:ext cx="8382000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Core Fulbright U.S. Scholar Program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Additional Fulbright U.S. Scholar Opportunities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Fulbright Visiting Scholar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24800" y="76200"/>
            <a:ext cx="1219200" cy="38100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9899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381000"/>
            <a:ext cx="7696200" cy="53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Fulbright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3554"/>
                </a:solidFill>
                <a:latin typeface="+mn-lt"/>
              </a:rPr>
              <a:t>“We must try to expand the boundaries of human wisdom, empathy and perception, and there is no way of doing that except through education.”</a:t>
            </a:r>
          </a:p>
          <a:p>
            <a:pPr algn="ctr"/>
            <a:r>
              <a:rPr lang="en-US" sz="2400" dirty="0">
                <a:solidFill>
                  <a:srgbClr val="1B3A60"/>
                </a:solidFill>
              </a:rPr>
              <a:t>—</a:t>
            </a:r>
            <a:r>
              <a:rPr lang="en-US" sz="2400" i="1" dirty="0">
                <a:solidFill>
                  <a:srgbClr val="1B3A60"/>
                </a:solidFill>
                <a:latin typeface="+mn-lt"/>
              </a:rPr>
              <a:t> </a:t>
            </a:r>
            <a:r>
              <a:rPr lang="en-US" sz="2400" i="1" dirty="0">
                <a:solidFill>
                  <a:srgbClr val="003554"/>
                </a:solidFill>
                <a:latin typeface="+mn-lt"/>
              </a:rPr>
              <a:t>Senator J. William Fulbright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1352550"/>
            <a:ext cx="7444335" cy="2914650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52550"/>
            <a:ext cx="3672436" cy="291465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879"/>
          <a:stretch/>
        </p:blipFill>
        <p:spPr>
          <a:xfrm>
            <a:off x="4560367" y="1343024"/>
            <a:ext cx="3672436" cy="28955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1333499"/>
            <a:ext cx="7444335" cy="2914650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Fulbright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397330"/>
            <a:ext cx="5029200" cy="4393870"/>
          </a:xfrm>
        </p:spPr>
        <p:txBody>
          <a:bodyPr/>
          <a:lstStyle/>
          <a:p>
            <a:pPr lvl="0"/>
            <a:r>
              <a:rPr lang="en-US" dirty="0"/>
              <a:t>Established 1946 to expand and strengthen the relationships between the people of the United States and citizens of the rest of the world</a:t>
            </a:r>
          </a:p>
          <a:p>
            <a:pPr lvl="0"/>
            <a:r>
              <a:rPr lang="en-US" dirty="0"/>
              <a:t>Sponsored by U.S. Department of State’s Bureau of Educational and Cultural Affairs</a:t>
            </a:r>
          </a:p>
          <a:p>
            <a:r>
              <a:rPr lang="en-US" dirty="0"/>
              <a:t>Administered by the Institute of International Education’s Council for International Exchange of Scholars (CIES)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5240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6831"/>
            <a:ext cx="7772400" cy="661141"/>
          </a:xfrm>
        </p:spPr>
        <p:txBody>
          <a:bodyPr/>
          <a:lstStyle/>
          <a:p>
            <a:r>
              <a:rPr lang="en-US" dirty="0"/>
              <a:t>Fulbright in Numbers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358603"/>
            <a:ext cx="1484870" cy="4395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470" y="1339775"/>
            <a:ext cx="205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370,000+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z="1600" dirty="0" err="1">
                <a:solidFill>
                  <a:srgbClr val="1B3A60"/>
                </a:solidFill>
                <a:latin typeface="+mj-lt"/>
              </a:rPr>
              <a:t>Fulbrights</a:t>
            </a:r>
            <a:r>
              <a:rPr lang="en-US" sz="1600" dirty="0">
                <a:solidFill>
                  <a:srgbClr val="1B3A60"/>
                </a:solidFill>
                <a:latin typeface="+mj-lt"/>
              </a:rPr>
              <a:t> awarded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since 1946 </a:t>
            </a: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2500" b="1" dirty="0">
                <a:solidFill>
                  <a:srgbClr val="E3452F"/>
                </a:solidFill>
                <a:latin typeface="+mj-lt"/>
              </a:rPr>
              <a:t>800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U.S. Scholar 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grants annually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160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Participants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countries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82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Pulitzer Prize 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recipients 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470" y="1395760"/>
            <a:ext cx="1256270" cy="4395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3070" y="1332906"/>
            <a:ext cx="228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58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Nobel 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Laureates</a:t>
            </a: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2500" b="1" dirty="0">
                <a:solidFill>
                  <a:srgbClr val="E3452F"/>
                </a:solidFill>
                <a:latin typeface="+mj-lt"/>
              </a:rPr>
              <a:t>33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Heads of State or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Government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31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MacArthur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Fellows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16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Presidential Medal of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Freedom recipients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00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314" y="360051"/>
            <a:ext cx="6324600" cy="56196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2573383" y="2667000"/>
            <a:ext cx="4056017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84D0A"/>
                </a:solidFill>
              </a:rPr>
              <a:t>Fulbright Scholars are:</a:t>
            </a:r>
          </a:p>
        </p:txBody>
      </p:sp>
    </p:spTree>
    <p:extLst>
      <p:ext uri="{BB962C8B-B14F-4D97-AF65-F5344CB8AC3E}">
        <p14:creationId xmlns:p14="http://schemas.microsoft.com/office/powerpoint/2010/main" val="30368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Fulbright U.S. Scholar Programs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9009880"/>
              </p:ext>
            </p:extLst>
          </p:nvPr>
        </p:nvGraphicFramePr>
        <p:xfrm>
          <a:off x="533400" y="1143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4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0000">
            <a:off x="5188611" y="2444942"/>
            <a:ext cx="1986607" cy="20130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5400000">
            <a:off x="6895288" y="2643543"/>
            <a:ext cx="238317" cy="192572"/>
            <a:chOff x="933450" y="2017228"/>
            <a:chExt cx="238317" cy="192572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V="1">
            <a:off x="5557920" y="4286227"/>
            <a:ext cx="183482" cy="126870"/>
            <a:chOff x="933450" y="2017228"/>
            <a:chExt cx="238317" cy="192572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371600"/>
            <a:ext cx="8458199" cy="46227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Supports teaching and/or research activity for three to 12 months</a:t>
            </a:r>
          </a:p>
          <a:p>
            <a:pPr>
              <a:spcBef>
                <a:spcPts val="1800"/>
              </a:spcBef>
            </a:pPr>
            <a:r>
              <a:rPr lang="en-US" dirty="0"/>
              <a:t>Programs active in +125 countries for faculty, administrators and professionals</a:t>
            </a:r>
          </a:p>
          <a:p>
            <a:pPr>
              <a:spcBef>
                <a:spcPts val="1800"/>
              </a:spcBef>
            </a:pPr>
            <a:r>
              <a:rPr lang="en-US" dirty="0"/>
              <a:t>Open to all disciplines</a:t>
            </a:r>
          </a:p>
          <a:p>
            <a:pPr>
              <a:spcBef>
                <a:spcPts val="1800"/>
              </a:spcBef>
            </a:pPr>
            <a:r>
              <a:rPr lang="en-US" dirty="0"/>
              <a:t>Apply to specific award with </a:t>
            </a:r>
            <a:br>
              <a:rPr lang="en-US" dirty="0"/>
            </a:br>
            <a:r>
              <a:rPr lang="en-US" dirty="0"/>
              <a:t>proposed project</a:t>
            </a:r>
          </a:p>
          <a:p>
            <a:pPr>
              <a:spcBef>
                <a:spcPts val="1800"/>
              </a:spcBef>
            </a:pPr>
            <a:r>
              <a:rPr lang="en-US" dirty="0"/>
              <a:t>Application deadline: </a:t>
            </a:r>
            <a:r>
              <a:rPr lang="en-US" b="1" dirty="0">
                <a:solidFill>
                  <a:srgbClr val="C84D0A"/>
                </a:solidFill>
              </a:rPr>
              <a:t>August 1</a:t>
            </a:r>
          </a:p>
          <a:p>
            <a:pPr>
              <a:spcBef>
                <a:spcPts val="1800"/>
              </a:spcBef>
            </a:pPr>
            <a:r>
              <a:rPr lang="en-US" dirty="0"/>
              <a:t>Most hosts are higher education institutions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Eligible hosts vary by award, may include universities, research centers, institutes, laboratories, government offices, museums, etc.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19602" y="2500700"/>
            <a:ext cx="238317" cy="192572"/>
            <a:chOff x="933450" y="2017228"/>
            <a:chExt cx="238317" cy="192572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887325" y="2388887"/>
            <a:ext cx="57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</a:rPr>
              <a:t>21%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416883"/>
            <a:ext cx="7772400" cy="601037"/>
          </a:xfrm>
        </p:spPr>
        <p:txBody>
          <a:bodyPr/>
          <a:lstStyle/>
          <a:p>
            <a:r>
              <a:rPr lang="en-US" dirty="0"/>
              <a:t>Core Fulbright U.S. Scholar Program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77000" y="76200"/>
            <a:ext cx="2667000" cy="381000"/>
          </a:xfrm>
        </p:spPr>
        <p:txBody>
          <a:bodyPr>
            <a:normAutofit/>
          </a:bodyPr>
          <a:lstStyle/>
          <a:p>
            <a:r>
              <a:rPr lang="en-US" dirty="0"/>
              <a:t>U.S. SCHOLAR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4"/>
          <a:stretch/>
        </p:blipFill>
        <p:spPr>
          <a:xfrm>
            <a:off x="7360680" y="2438230"/>
            <a:ext cx="1617255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9661" y="3091297"/>
            <a:ext cx="10528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</a:rPr>
              <a:t>Percentage of Scholars</a:t>
            </a:r>
            <a:br>
              <a:rPr lang="en-US" sz="1200" b="1" dirty="0">
                <a:solidFill>
                  <a:schemeClr val="tx2"/>
                </a:solidFill>
                <a:latin typeface="+mj-lt"/>
              </a:rPr>
            </a:br>
            <a:endParaRPr lang="en-US" sz="7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</a:rPr>
              <a:t>2016-2017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8896" y="2362200"/>
            <a:ext cx="72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</a:rPr>
              <a:t>41%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2180" y="4239284"/>
            <a:ext cx="50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</a:rPr>
              <a:t>38%</a:t>
            </a:r>
          </a:p>
        </p:txBody>
      </p:sp>
    </p:spTree>
    <p:extLst>
      <p:ext uri="{BB962C8B-B14F-4D97-AF65-F5344CB8AC3E}">
        <p14:creationId xmlns:p14="http://schemas.microsoft.com/office/powerpoint/2010/main" val="41372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851</Words>
  <Application>Microsoft Office PowerPoint</Application>
  <PresentationFormat>On-screen Show (4:3)</PresentationFormat>
  <Paragraphs>169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Open Sans Semibold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Voisine Cindy</dc:creator>
  <cp:lastModifiedBy>Windows User</cp:lastModifiedBy>
  <cp:revision>9</cp:revision>
  <dcterms:created xsi:type="dcterms:W3CDTF">2017-04-16T18:47:51Z</dcterms:created>
  <dcterms:modified xsi:type="dcterms:W3CDTF">2019-07-02T20:57:35Z</dcterms:modified>
</cp:coreProperties>
</file>