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4" r:id="rId13"/>
    <p:sldId id="266" r:id="rId14"/>
    <p:sldId id="268" r:id="rId15"/>
    <p:sldId id="267" r:id="rId16"/>
    <p:sldId id="269" r:id="rId17"/>
    <p:sldId id="270" r:id="rId18"/>
    <p:sldId id="275" r:id="rId19"/>
    <p:sldId id="272" r:id="rId20"/>
  </p:sldIdLst>
  <p:sldSz cx="9144000" cy="6858000" type="screen4x3"/>
  <p:notesSz cx="6858000" cy="9144000"/>
  <p:embeddedFontLst>
    <p:embeddedFont>
      <p:font typeface="Arial Black" panose="020B0A04020102020204" pitchFamily="34" charset="0"/>
      <p:bold r:id="rId22"/>
    </p:embeddedFont>
    <p:embeddedFont>
      <p:font typeface="Arial Rounded MT Bold" panose="020F0704030504030204" pitchFamily="34" charset="0"/>
      <p:regular r:id="rId23"/>
    </p:embeddedFont>
    <p:embeddedFont>
      <p:font typeface="Franklin Gothic Medium" panose="020B0603020102020204" pitchFamily="34" charset="0"/>
      <p:regular r:id="rId24"/>
      <p:italic r:id="rId25"/>
    </p:embeddedFont>
    <p:embeddedFont>
      <p:font typeface="Georgia" panose="02040502050405020303" pitchFamily="18" charset="0"/>
      <p:regular r:id="rId26"/>
      <p:bold r:id="rId27"/>
      <p:italic r:id="rId28"/>
      <p:boldItalic r:id="rId29"/>
    </p:embeddedFont>
    <p:embeddedFont>
      <p:font typeface="Helvetica Neue" panose="020B0604020202020204" charset="0"/>
      <p:regular r:id="rId30"/>
      <p:bold r:id="rId31"/>
      <p:italic r:id="rId32"/>
      <p:boldItalic r:id="rId33"/>
    </p:embeddedFont>
    <p:embeddedFont>
      <p:font typeface="Rockwell" panose="02060603020205020403" pitchFamily="18" charset="0"/>
      <p:regular r:id="rId34"/>
      <p:bold r:id="rId35"/>
      <p:boldItalic r:id="rId36"/>
    </p:embeddedFont>
    <p:embeddedFont>
      <p:font typeface="Source Sans Pro" panose="020B0503030403020204" pitchFamily="3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1" roundtripDataSignature="AMtx7mjXHlfBA6gcdz1oUiaXOoUooFEFA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audia Mercado" initials="" lastIdx="11" clrIdx="0"/>
  <p:cmAuthor id="1" name="Beni Ortiz" initials="" lastIdx="11" clrIdx="1"/>
  <p:cmAuthor id="2" name="Carter, Ann" initials="CA" lastIdx="1" clrIdx="2">
    <p:extLst>
      <p:ext uri="{19B8F6BF-5375-455C-9EA6-DF929625EA0E}">
        <p15:presenceInfo xmlns:p15="http://schemas.microsoft.com/office/powerpoint/2012/main" userId="S-1-5-21-3255387922-1904596939-2021960021-9245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1541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" name="Google Shape;5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2" name="Google Shape;5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77f3f6f77c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77f3f6f77c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1" name="Google Shape;101;g377f3f6f77c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77f3f6f77c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77f3f6f77c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377f3f6f77c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10346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77f3f6f77c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77f3f6f77c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377f3f6f77c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53584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77f3f6f77c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77f3f6f77c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377f3f6f77c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0899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77f3f6f77c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77f3f6f77c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377f3f6f77c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32573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77f3f6f77c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77f3f6f77c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377f3f6f77c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01342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77f3f6f77c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77f3f6f77c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377f3f6f77c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11728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77f3f6f77c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77f3f6f77c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377f3f6f77c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85728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77f3f6f77c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77f3f6f77c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377f3f6f77c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9966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5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1329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7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77f3f6f77c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77f3f6f77c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g377f3f6f77c_0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5"/>
          <p:cNvSpPr txBox="1"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6DB7D7"/>
              </a:buClr>
              <a:buSzPts val="5060"/>
              <a:buFont typeface="Noto Sans Symbols"/>
              <a:buNone/>
              <a:defRPr sz="4600" b="1" i="0">
                <a:solidFill>
                  <a:srgbClr val="1B499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300"/>
              </a:spcBef>
              <a:spcAft>
                <a:spcPts val="0"/>
              </a:spcAft>
              <a:buClr>
                <a:srgbClr val="6DB7D7"/>
              </a:buClr>
              <a:buSzPts val="1980"/>
              <a:buFont typeface="Noto Sans Symbols"/>
              <a:buNone/>
              <a:defRPr sz="180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9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76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54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32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60"/>
              </a:spcBef>
              <a:spcAft>
                <a:spcPts val="0"/>
              </a:spcAft>
              <a:buSzPts val="198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60"/>
              </a:spcBef>
              <a:spcAft>
                <a:spcPts val="0"/>
              </a:spcAft>
              <a:buSzPts val="198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60"/>
              </a:spcBef>
              <a:spcAft>
                <a:spcPts val="0"/>
              </a:spcAft>
              <a:buSzPts val="198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60"/>
              </a:spcBef>
              <a:spcAft>
                <a:spcPts val="0"/>
              </a:spcAft>
              <a:buSzPts val="198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4"/>
          <p:cNvSpPr txBox="1">
            <a:spLocks noGrp="1"/>
          </p:cNvSpPr>
          <p:nvPr>
            <p:ph type="title"/>
          </p:nvPr>
        </p:nvSpPr>
        <p:spPr>
          <a:xfrm>
            <a:off x="533398" y="539364"/>
            <a:ext cx="4079545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B4998"/>
              </a:buClr>
              <a:buSzPts val="4600"/>
              <a:buFont typeface="Rockwell"/>
              <a:buNone/>
              <a:defRPr sz="4600" b="1" i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body" idx="1"/>
          </p:nvPr>
        </p:nvSpPr>
        <p:spPr>
          <a:xfrm>
            <a:off x="533398" y="2952108"/>
            <a:ext cx="4079545" cy="2946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600"/>
              </a:spcBef>
              <a:spcAft>
                <a:spcPts val="0"/>
              </a:spcAft>
              <a:buSzPts val="1980"/>
              <a:buNone/>
              <a:defRPr sz="18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32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99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9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9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9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9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90"/>
              <a:buNone/>
              <a:defRPr sz="900"/>
            </a:lvl9pPr>
          </a:lstStyle>
          <a:p>
            <a:endParaRPr/>
          </a:p>
        </p:txBody>
      </p:sp>
      <p:sp>
        <p:nvSpPr>
          <p:cNvPr id="48" name="Google Shape;48;p24"/>
          <p:cNvSpPr>
            <a:spLocks noGrp="1"/>
          </p:cNvSpPr>
          <p:nvPr>
            <p:ph type="pic" idx="2"/>
          </p:nvPr>
        </p:nvSpPr>
        <p:spPr>
          <a:xfrm>
            <a:off x="5090617" y="359392"/>
            <a:ext cx="3657600" cy="5538825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0500" sy="100500" algn="ctr" rotWithShape="0">
              <a:srgbClr val="000000">
                <a:alpha val="49803"/>
              </a:srgbClr>
            </a:outerShdw>
          </a:effectLst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title"/>
          </p:nvPr>
        </p:nvSpPr>
        <p:spPr>
          <a:xfrm>
            <a:off x="549275" y="521669"/>
            <a:ext cx="8042276" cy="1508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B499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body" idx="1"/>
          </p:nvPr>
        </p:nvSpPr>
        <p:spPr>
          <a:xfrm>
            <a:off x="549275" y="2175070"/>
            <a:ext cx="8042276" cy="3838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4330" algn="l">
              <a:spcBef>
                <a:spcPts val="2000"/>
              </a:spcBef>
              <a:spcAft>
                <a:spcPts val="0"/>
              </a:spcAft>
              <a:buSzPts val="1980"/>
              <a:buChar char="⚫"/>
              <a:defRPr/>
            </a:lvl1pPr>
            <a:lvl2pPr marL="914400" lvl="1" indent="-35433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/>
            </a:lvl2pPr>
            <a:lvl3pPr marL="1371600" lvl="2" indent="-35433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/>
            </a:lvl3pPr>
            <a:lvl4pPr marL="1828800" lvl="3" indent="-35433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/>
            </a:lvl4pPr>
            <a:lvl5pPr marL="2286000" lvl="4" indent="-312420" algn="l">
              <a:spcBef>
                <a:spcPts val="600"/>
              </a:spcBef>
              <a:spcAft>
                <a:spcPts val="0"/>
              </a:spcAft>
              <a:buSzPts val="1320"/>
              <a:buChar char="⚫"/>
              <a:defRPr/>
            </a:lvl5pPr>
            <a:lvl6pPr marL="2743200" lvl="5" indent="-354329" algn="l">
              <a:spcBef>
                <a:spcPts val="360"/>
              </a:spcBef>
              <a:spcAft>
                <a:spcPts val="0"/>
              </a:spcAft>
              <a:buSzPts val="1980"/>
              <a:buChar char="⚫"/>
              <a:defRPr/>
            </a:lvl6pPr>
            <a:lvl7pPr marL="3200400" lvl="6" indent="-354329" algn="l">
              <a:spcBef>
                <a:spcPts val="360"/>
              </a:spcBef>
              <a:spcAft>
                <a:spcPts val="0"/>
              </a:spcAft>
              <a:buSzPts val="1980"/>
              <a:buChar char="⚫"/>
              <a:defRPr/>
            </a:lvl7pPr>
            <a:lvl8pPr marL="3657600" lvl="7" indent="-354329" algn="l">
              <a:spcBef>
                <a:spcPts val="360"/>
              </a:spcBef>
              <a:spcAft>
                <a:spcPts val="0"/>
              </a:spcAft>
              <a:buSzPts val="1980"/>
              <a:buChar char="⚫"/>
              <a:defRPr/>
            </a:lvl8pPr>
            <a:lvl9pPr marL="4114800" lvl="8" indent="-354329" algn="l">
              <a:spcBef>
                <a:spcPts val="360"/>
              </a:spcBef>
              <a:spcAft>
                <a:spcPts val="0"/>
              </a:spcAft>
              <a:buSzPts val="1980"/>
              <a:buChar char="⚫"/>
              <a:defRPr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dt" idx="10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ftr" idx="11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Picture">
  <p:cSld name="Title Slide with Pictur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B499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300"/>
              </a:spcBef>
              <a:spcAft>
                <a:spcPts val="0"/>
              </a:spcAft>
              <a:buSzPts val="1980"/>
              <a:buNone/>
              <a:defRPr sz="1800">
                <a:solidFill>
                  <a:srgbClr val="888888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9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76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54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32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60"/>
              </a:spcBef>
              <a:spcAft>
                <a:spcPts val="0"/>
              </a:spcAft>
              <a:buSzPts val="198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60"/>
              </a:spcBef>
              <a:spcAft>
                <a:spcPts val="0"/>
              </a:spcAft>
              <a:buSzPts val="198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60"/>
              </a:spcBef>
              <a:spcAft>
                <a:spcPts val="0"/>
              </a:spcAft>
              <a:buSzPts val="198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60"/>
              </a:spcBef>
              <a:spcAft>
                <a:spcPts val="0"/>
              </a:spcAft>
              <a:buSzPts val="198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17"/>
          <p:cNvSpPr>
            <a:spLocks noGrp="1"/>
          </p:cNvSpPr>
          <p:nvPr>
            <p:ph type="pic" idx="2"/>
          </p:nvPr>
        </p:nvSpPr>
        <p:spPr>
          <a:xfrm>
            <a:off x="370980" y="363538"/>
            <a:ext cx="8402040" cy="2836862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0500" sy="100500" algn="ctr" rotWithShape="0">
              <a:srgbClr val="000000">
                <a:alpha val="49803"/>
              </a:srgbClr>
            </a:outerShdw>
          </a:effectLst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B4998"/>
              </a:buClr>
              <a:buSzPts val="4600"/>
              <a:buFont typeface="Rockwell"/>
              <a:buNone/>
              <a:defRPr sz="4600" b="1" i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300"/>
              </a:spcBef>
              <a:spcAft>
                <a:spcPts val="0"/>
              </a:spcAft>
              <a:buSzPts val="198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98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76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54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54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54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54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54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54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9"/>
          <p:cNvSpPr txBox="1">
            <a:spLocks noGrp="1"/>
          </p:cNvSpPr>
          <p:nvPr>
            <p:ph type="title"/>
          </p:nvPr>
        </p:nvSpPr>
        <p:spPr>
          <a:xfrm>
            <a:off x="549275" y="371145"/>
            <a:ext cx="8042276" cy="1508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B4998"/>
              </a:buClr>
              <a:buSzPts val="4600"/>
              <a:buFont typeface="Rockwel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body" idx="1"/>
          </p:nvPr>
        </p:nvSpPr>
        <p:spPr>
          <a:xfrm>
            <a:off x="549275" y="2034919"/>
            <a:ext cx="3840480" cy="3969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spcBef>
                <a:spcPts val="1600"/>
              </a:spcBef>
              <a:spcAft>
                <a:spcPts val="0"/>
              </a:spcAft>
              <a:buSzPts val="2200"/>
              <a:buChar char="⚫"/>
              <a:defRPr sz="2000"/>
            </a:lvl1pPr>
            <a:lvl2pPr marL="914400" lvl="1" indent="-35433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2pPr>
            <a:lvl3pPr marL="1371600" lvl="2" indent="-35433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3pPr>
            <a:lvl4pPr marL="1828800" lvl="3" indent="-35433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4pPr>
            <a:lvl5pPr marL="2286000" lvl="4" indent="-354329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5pPr>
            <a:lvl6pPr marL="2743200" lvl="5" indent="-354329" algn="l">
              <a:spcBef>
                <a:spcPts val="360"/>
              </a:spcBef>
              <a:spcAft>
                <a:spcPts val="0"/>
              </a:spcAft>
              <a:buSzPts val="1980"/>
              <a:buChar char="⚫"/>
              <a:defRPr sz="1800"/>
            </a:lvl6pPr>
            <a:lvl7pPr marL="3200400" lvl="6" indent="-354329" algn="l">
              <a:spcBef>
                <a:spcPts val="360"/>
              </a:spcBef>
              <a:spcAft>
                <a:spcPts val="0"/>
              </a:spcAft>
              <a:buSzPts val="1980"/>
              <a:buChar char="⚫"/>
              <a:defRPr sz="1800"/>
            </a:lvl7pPr>
            <a:lvl8pPr marL="3657600" lvl="7" indent="-354329" algn="l">
              <a:spcBef>
                <a:spcPts val="360"/>
              </a:spcBef>
              <a:spcAft>
                <a:spcPts val="0"/>
              </a:spcAft>
              <a:buSzPts val="1980"/>
              <a:buChar char="⚫"/>
              <a:defRPr sz="1800"/>
            </a:lvl8pPr>
            <a:lvl9pPr marL="4114800" lvl="8" indent="-354329" algn="l">
              <a:spcBef>
                <a:spcPts val="360"/>
              </a:spcBef>
              <a:spcAft>
                <a:spcPts val="0"/>
              </a:spcAft>
              <a:buSzPts val="1980"/>
              <a:buChar char="⚫"/>
              <a:defRPr sz="1800"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body" idx="2"/>
          </p:nvPr>
        </p:nvSpPr>
        <p:spPr>
          <a:xfrm>
            <a:off x="4751071" y="2034919"/>
            <a:ext cx="3840480" cy="3969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spcBef>
                <a:spcPts val="1600"/>
              </a:spcBef>
              <a:spcAft>
                <a:spcPts val="0"/>
              </a:spcAft>
              <a:buSzPts val="2200"/>
              <a:buChar char="⚫"/>
              <a:defRPr sz="2000"/>
            </a:lvl1pPr>
            <a:lvl2pPr marL="914400" lvl="1" indent="-35433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2pPr>
            <a:lvl3pPr marL="1371600" lvl="2" indent="-35433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3pPr>
            <a:lvl4pPr marL="1828800" lvl="3" indent="-35433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4pPr>
            <a:lvl5pPr marL="2286000" lvl="4" indent="-354329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5pPr>
            <a:lvl6pPr marL="2743200" lvl="5" indent="-354329" algn="l">
              <a:spcBef>
                <a:spcPts val="360"/>
              </a:spcBef>
              <a:spcAft>
                <a:spcPts val="0"/>
              </a:spcAft>
              <a:buSzPts val="1980"/>
              <a:buChar char="⚫"/>
              <a:defRPr sz="1800"/>
            </a:lvl6pPr>
            <a:lvl7pPr marL="3200400" lvl="6" indent="-354329" algn="l">
              <a:spcBef>
                <a:spcPts val="360"/>
              </a:spcBef>
              <a:spcAft>
                <a:spcPts val="0"/>
              </a:spcAft>
              <a:buSzPts val="1980"/>
              <a:buChar char="⚫"/>
              <a:defRPr sz="1800"/>
            </a:lvl7pPr>
            <a:lvl8pPr marL="3657600" lvl="7" indent="-354329" algn="l">
              <a:spcBef>
                <a:spcPts val="360"/>
              </a:spcBef>
              <a:spcAft>
                <a:spcPts val="0"/>
              </a:spcAft>
              <a:buSzPts val="1980"/>
              <a:buChar char="⚫"/>
              <a:defRPr sz="1800"/>
            </a:lvl8pPr>
            <a:lvl9pPr marL="4114800" lvl="8" indent="-354329" algn="l">
              <a:spcBef>
                <a:spcPts val="360"/>
              </a:spcBef>
              <a:spcAft>
                <a:spcPts val="0"/>
              </a:spcAft>
              <a:buSzPts val="1980"/>
              <a:buChar char="⚫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0"/>
          <p:cNvSpPr txBox="1">
            <a:spLocks noGrp="1"/>
          </p:cNvSpPr>
          <p:nvPr>
            <p:ph type="title"/>
          </p:nvPr>
        </p:nvSpPr>
        <p:spPr>
          <a:xfrm>
            <a:off x="549274" y="299096"/>
            <a:ext cx="8042276" cy="1508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B4998"/>
              </a:buClr>
              <a:buSzPts val="4600"/>
              <a:buFont typeface="Rockwel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body" idx="1"/>
          </p:nvPr>
        </p:nvSpPr>
        <p:spPr>
          <a:xfrm>
            <a:off x="549274" y="1815893"/>
            <a:ext cx="3840480" cy="75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2640"/>
              <a:buNone/>
              <a:defRPr sz="2400" b="0">
                <a:solidFill>
                  <a:srgbClr val="1B4998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2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98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76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76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76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76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76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760"/>
              <a:buNone/>
              <a:defRPr sz="1600" b="1"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body" idx="2"/>
          </p:nvPr>
        </p:nvSpPr>
        <p:spPr>
          <a:xfrm>
            <a:off x="549274" y="2710084"/>
            <a:ext cx="3840480" cy="318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spcBef>
                <a:spcPts val="1600"/>
              </a:spcBef>
              <a:spcAft>
                <a:spcPts val="0"/>
              </a:spcAft>
              <a:buSzPts val="2200"/>
              <a:buChar char="⚫"/>
              <a:defRPr sz="2000"/>
            </a:lvl1pPr>
            <a:lvl2pPr marL="914400" lvl="1" indent="-35433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2pPr>
            <a:lvl3pPr marL="1371600" lvl="2" indent="-35433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3pPr>
            <a:lvl4pPr marL="1828800" lvl="3" indent="-35433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4pPr>
            <a:lvl5pPr marL="2286000" lvl="4" indent="-354329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5pPr>
            <a:lvl6pPr marL="2743200" lvl="5" indent="-340360" algn="l">
              <a:spcBef>
                <a:spcPts val="320"/>
              </a:spcBef>
              <a:spcAft>
                <a:spcPts val="0"/>
              </a:spcAft>
              <a:buSzPts val="1760"/>
              <a:buChar char="⚫"/>
              <a:defRPr sz="1600"/>
            </a:lvl6pPr>
            <a:lvl7pPr marL="3200400" lvl="6" indent="-340360" algn="l">
              <a:spcBef>
                <a:spcPts val="320"/>
              </a:spcBef>
              <a:spcAft>
                <a:spcPts val="0"/>
              </a:spcAft>
              <a:buSzPts val="1760"/>
              <a:buChar char="⚫"/>
              <a:defRPr sz="1600"/>
            </a:lvl7pPr>
            <a:lvl8pPr marL="3657600" lvl="7" indent="-340359" algn="l">
              <a:spcBef>
                <a:spcPts val="320"/>
              </a:spcBef>
              <a:spcAft>
                <a:spcPts val="0"/>
              </a:spcAft>
              <a:buSzPts val="1760"/>
              <a:buChar char="⚫"/>
              <a:defRPr sz="1600"/>
            </a:lvl8pPr>
            <a:lvl9pPr marL="4114800" lvl="8" indent="-340359" algn="l">
              <a:spcBef>
                <a:spcPts val="320"/>
              </a:spcBef>
              <a:spcAft>
                <a:spcPts val="0"/>
              </a:spcAft>
              <a:buSzPts val="1760"/>
              <a:buChar char="⚫"/>
              <a:defRPr sz="1600"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body" idx="3"/>
          </p:nvPr>
        </p:nvSpPr>
        <p:spPr>
          <a:xfrm>
            <a:off x="4751070" y="1815893"/>
            <a:ext cx="3840480" cy="75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2640"/>
              <a:buNone/>
              <a:defRPr sz="2400" b="0">
                <a:solidFill>
                  <a:srgbClr val="1B4998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2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98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76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76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76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76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76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76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body" idx="4"/>
          </p:nvPr>
        </p:nvSpPr>
        <p:spPr>
          <a:xfrm>
            <a:off x="4751070" y="2710084"/>
            <a:ext cx="3840480" cy="318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spcBef>
                <a:spcPts val="1600"/>
              </a:spcBef>
              <a:spcAft>
                <a:spcPts val="0"/>
              </a:spcAft>
              <a:buSzPts val="2200"/>
              <a:buChar char="⚫"/>
              <a:defRPr sz="2000"/>
            </a:lvl1pPr>
            <a:lvl2pPr marL="914400" lvl="1" indent="-35433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2pPr>
            <a:lvl3pPr marL="1371600" lvl="2" indent="-35433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3pPr>
            <a:lvl4pPr marL="1828800" lvl="3" indent="-35433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4pPr>
            <a:lvl5pPr marL="2286000" lvl="4" indent="-354329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5pPr>
            <a:lvl6pPr marL="2743200" lvl="5" indent="-340360" algn="l">
              <a:spcBef>
                <a:spcPts val="320"/>
              </a:spcBef>
              <a:spcAft>
                <a:spcPts val="0"/>
              </a:spcAft>
              <a:buSzPts val="1760"/>
              <a:buChar char="⚫"/>
              <a:defRPr sz="1600"/>
            </a:lvl6pPr>
            <a:lvl7pPr marL="3200400" lvl="6" indent="-340360" algn="l">
              <a:spcBef>
                <a:spcPts val="320"/>
              </a:spcBef>
              <a:spcAft>
                <a:spcPts val="0"/>
              </a:spcAft>
              <a:buSzPts val="1760"/>
              <a:buChar char="⚫"/>
              <a:defRPr sz="1600"/>
            </a:lvl7pPr>
            <a:lvl8pPr marL="3657600" lvl="7" indent="-340359" algn="l">
              <a:spcBef>
                <a:spcPts val="320"/>
              </a:spcBef>
              <a:spcAft>
                <a:spcPts val="0"/>
              </a:spcAft>
              <a:buSzPts val="1760"/>
              <a:buChar char="⚫"/>
              <a:defRPr sz="1600"/>
            </a:lvl8pPr>
            <a:lvl9pPr marL="4114800" lvl="8" indent="-340359" algn="l">
              <a:spcBef>
                <a:spcPts val="320"/>
              </a:spcBef>
              <a:spcAft>
                <a:spcPts val="0"/>
              </a:spcAft>
              <a:buSzPts val="1760"/>
              <a:buChar char="⚫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1"/>
          <p:cNvSpPr txBox="1">
            <a:spLocks noGrp="1"/>
          </p:cNvSpPr>
          <p:nvPr>
            <p:ph type="title"/>
          </p:nvPr>
        </p:nvSpPr>
        <p:spPr>
          <a:xfrm>
            <a:off x="549275" y="521669"/>
            <a:ext cx="8042276" cy="1508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B4998"/>
              </a:buClr>
              <a:buSzPts val="4600"/>
              <a:buFont typeface="Rockwel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3"/>
          <p:cNvSpPr txBox="1">
            <a:spLocks noGrp="1"/>
          </p:cNvSpPr>
          <p:nvPr>
            <p:ph type="title"/>
          </p:nvPr>
        </p:nvSpPr>
        <p:spPr>
          <a:xfrm>
            <a:off x="533399" y="483763"/>
            <a:ext cx="3840480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B4998"/>
              </a:buClr>
              <a:buSzPts val="4600"/>
              <a:buFont typeface="Rockwell"/>
              <a:buNone/>
              <a:defRPr sz="4600" b="1" i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body" idx="1"/>
          </p:nvPr>
        </p:nvSpPr>
        <p:spPr>
          <a:xfrm>
            <a:off x="4742824" y="483763"/>
            <a:ext cx="3840480" cy="5481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2270" algn="l">
              <a:spcBef>
                <a:spcPts val="2000"/>
              </a:spcBef>
              <a:spcAft>
                <a:spcPts val="0"/>
              </a:spcAft>
              <a:buSzPts val="2420"/>
              <a:buChar char="⚫"/>
              <a:defRPr sz="2200"/>
            </a:lvl1pPr>
            <a:lvl2pPr marL="914400" lvl="1" indent="-368300" algn="l">
              <a:spcBef>
                <a:spcPts val="600"/>
              </a:spcBef>
              <a:spcAft>
                <a:spcPts val="0"/>
              </a:spcAft>
              <a:buSzPts val="2200"/>
              <a:buChar char="⚫"/>
              <a:defRPr sz="2000"/>
            </a:lvl2pPr>
            <a:lvl3pPr marL="1371600" lvl="2" indent="-35433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3pPr>
            <a:lvl4pPr marL="1828800" lvl="3" indent="-35433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4pPr>
            <a:lvl5pPr marL="2286000" lvl="4" indent="-354329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5pPr>
            <a:lvl6pPr marL="2743200" lvl="5" indent="-368300" algn="l">
              <a:spcBef>
                <a:spcPts val="400"/>
              </a:spcBef>
              <a:spcAft>
                <a:spcPts val="0"/>
              </a:spcAft>
              <a:buSzPts val="2200"/>
              <a:buChar char="⚫"/>
              <a:defRPr sz="2000"/>
            </a:lvl6pPr>
            <a:lvl7pPr marL="3200400" lvl="6" indent="-368300" algn="l">
              <a:spcBef>
                <a:spcPts val="400"/>
              </a:spcBef>
              <a:spcAft>
                <a:spcPts val="0"/>
              </a:spcAft>
              <a:buSzPts val="2200"/>
              <a:buChar char="⚫"/>
              <a:defRPr sz="2000"/>
            </a:lvl7pPr>
            <a:lvl8pPr marL="3657600" lvl="7" indent="-368300" algn="l">
              <a:spcBef>
                <a:spcPts val="400"/>
              </a:spcBef>
              <a:spcAft>
                <a:spcPts val="0"/>
              </a:spcAft>
              <a:buSzPts val="2200"/>
              <a:buChar char="⚫"/>
              <a:defRPr sz="2000"/>
            </a:lvl8pPr>
            <a:lvl9pPr marL="4114800" lvl="8" indent="-368300" algn="l">
              <a:spcBef>
                <a:spcPts val="400"/>
              </a:spcBef>
              <a:spcAft>
                <a:spcPts val="0"/>
              </a:spcAft>
              <a:buSzPts val="2200"/>
              <a:buChar char="⚫"/>
              <a:defRPr sz="2000"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body" idx="2"/>
          </p:nvPr>
        </p:nvSpPr>
        <p:spPr>
          <a:xfrm>
            <a:off x="533399" y="2920641"/>
            <a:ext cx="3840480" cy="3044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600"/>
              </a:spcBef>
              <a:spcAft>
                <a:spcPts val="0"/>
              </a:spcAft>
              <a:buSzPts val="1980"/>
              <a:buNone/>
              <a:defRPr sz="18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32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99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9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9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9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9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9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549275" y="521669"/>
            <a:ext cx="8042276" cy="1508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1B4998"/>
              </a:buClr>
              <a:buSzPts val="4600"/>
              <a:buFont typeface="Rockwell"/>
              <a:buNone/>
              <a:defRPr sz="4600" b="1" i="0" u="none" strike="noStrike" cap="none">
                <a:solidFill>
                  <a:srgbClr val="1B499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549275" y="2175070"/>
            <a:ext cx="8042276" cy="3838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spcBef>
                <a:spcPts val="2000"/>
              </a:spcBef>
              <a:spcAft>
                <a:spcPts val="0"/>
              </a:spcAft>
              <a:buClr>
                <a:srgbClr val="FFB200"/>
              </a:buClr>
              <a:buSzPts val="2200"/>
              <a:buFont typeface="Noto Sans Symbols"/>
              <a:buChar char="⚫"/>
              <a:defRPr sz="2000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54330" algn="l" rtl="0">
              <a:spcBef>
                <a:spcPts val="600"/>
              </a:spcBef>
              <a:spcAft>
                <a:spcPts val="0"/>
              </a:spcAft>
              <a:buClr>
                <a:srgbClr val="1B4998"/>
              </a:buClr>
              <a:buSzPts val="1980"/>
              <a:buFont typeface="Noto Sans Symbols"/>
              <a:buChar char="⚫"/>
              <a:defRPr sz="1800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40360" algn="l" rtl="0">
              <a:spcBef>
                <a:spcPts val="600"/>
              </a:spcBef>
              <a:spcAft>
                <a:spcPts val="0"/>
              </a:spcAft>
              <a:buClr>
                <a:srgbClr val="00447C"/>
              </a:buClr>
              <a:buSzPts val="1760"/>
              <a:buFont typeface="Noto Sans Symbols"/>
              <a:buChar char="⚫"/>
              <a:defRPr sz="1600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26389" algn="l" rtl="0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1540"/>
              <a:buFont typeface="Noto Sans Symbols"/>
              <a:buChar char="⚫"/>
              <a:defRPr sz="1400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12420" algn="l" rtl="0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1320"/>
              <a:buFont typeface="Noto Sans Symbols"/>
              <a:buChar char="⚫"/>
              <a:defRPr sz="1200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4329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980"/>
              <a:buFont typeface="Noto Sans Symbols"/>
              <a:buChar char="⚫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4329" algn="l" rtl="0">
              <a:spcBef>
                <a:spcPts val="360"/>
              </a:spcBef>
              <a:spcAft>
                <a:spcPts val="0"/>
              </a:spcAft>
              <a:buClr>
                <a:srgbClr val="6DB7D7"/>
              </a:buClr>
              <a:buSzPts val="1980"/>
              <a:buFont typeface="Noto Sans Symbols"/>
              <a:buChar char="⚫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4329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980"/>
              <a:buFont typeface="Noto Sans Symbols"/>
              <a:buChar char="⚫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4329" algn="l" rtl="0">
              <a:spcBef>
                <a:spcPts val="360"/>
              </a:spcBef>
              <a:spcAft>
                <a:spcPts val="0"/>
              </a:spcAft>
              <a:buClr>
                <a:srgbClr val="6DB7D7"/>
              </a:buClr>
              <a:buSzPts val="1980"/>
              <a:buFont typeface="Noto Sans Symbols"/>
              <a:buChar char="⚫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horturl.at/wtc2X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studentpaymentservices@neiu.edu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eiu.edu/sites/default/files/documents/2026/02/27/2026%20NEIU%20TNPP%20Implementation%20-%20FAQs.pdf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>
            <a:spLocks noGrp="1"/>
          </p:cNvSpPr>
          <p:nvPr>
            <p:ph type="ctrTitle"/>
          </p:nvPr>
        </p:nvSpPr>
        <p:spPr>
          <a:xfrm>
            <a:off x="491612" y="793548"/>
            <a:ext cx="8337755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DB7D7"/>
              </a:buClr>
              <a:buSzPts val="6600"/>
              <a:buFont typeface="Noto Sans Symbols"/>
              <a:buNone/>
            </a:pPr>
            <a:r>
              <a:rPr lang="en-US" sz="6000" dirty="0">
                <a:solidFill>
                  <a:srgbClr val="0070C0"/>
                </a:solidFill>
                <a:latin typeface="Georgia" panose="02040502050405020303" pitchFamily="18" charset="0"/>
              </a:rPr>
              <a:t>NEIU </a:t>
            </a:r>
            <a:r>
              <a:rPr lang="en-US" sz="2800" b="1" dirty="0">
                <a:solidFill>
                  <a:srgbClr val="0070C0"/>
                </a:solidFill>
                <a:latin typeface="Franklin Gothic Medium" panose="020B0603020102020204" pitchFamily="34" charset="0"/>
              </a:rPr>
              <a:t>Tuition </a:t>
            </a:r>
            <a:r>
              <a:rPr lang="en-US" sz="2800" dirty="0">
                <a:solidFill>
                  <a:srgbClr val="0070C0"/>
                </a:solidFill>
                <a:latin typeface="Franklin Gothic Medium" panose="020B0603020102020204" pitchFamily="34" charset="0"/>
              </a:rPr>
              <a:t>P</a:t>
            </a:r>
            <a:r>
              <a:rPr lang="en-US" sz="2800" b="1" dirty="0">
                <a:solidFill>
                  <a:srgbClr val="0070C0"/>
                </a:solidFill>
                <a:latin typeface="Franklin Gothic Medium" panose="020B0603020102020204" pitchFamily="34" charset="0"/>
              </a:rPr>
              <a:t>ayment </a:t>
            </a:r>
            <a:r>
              <a:rPr lang="en-US" sz="2800" dirty="0">
                <a:solidFill>
                  <a:srgbClr val="0070C0"/>
                </a:solidFill>
                <a:latin typeface="Franklin Gothic Medium" panose="020B0603020102020204" pitchFamily="34" charset="0"/>
              </a:rPr>
              <a:t>P</a:t>
            </a:r>
            <a:r>
              <a:rPr lang="en-US" sz="2800" b="1" dirty="0">
                <a:solidFill>
                  <a:srgbClr val="0070C0"/>
                </a:solidFill>
                <a:latin typeface="Franklin Gothic Medium" panose="020B0603020102020204" pitchFamily="34" charset="0"/>
              </a:rPr>
              <a:t>lan Tutorial</a:t>
            </a:r>
            <a:endParaRPr sz="2800" dirty="0">
              <a:solidFill>
                <a:srgbClr val="0070C0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193B85-4492-F2EB-5330-32E4B120BF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8361" y="1946786"/>
            <a:ext cx="7010399" cy="360843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77f3f6f77c_0_20"/>
          <p:cNvSpPr txBox="1">
            <a:spLocks noGrp="1"/>
          </p:cNvSpPr>
          <p:nvPr>
            <p:ph type="title"/>
          </p:nvPr>
        </p:nvSpPr>
        <p:spPr>
          <a:xfrm>
            <a:off x="549275" y="798945"/>
            <a:ext cx="8042400" cy="461624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 dirty="0">
                <a:solidFill>
                  <a:srgbClr val="0070C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TILA - Federal Truth in Lending Act Disclosures</a:t>
            </a:r>
            <a:endParaRPr sz="2400" u="sng" dirty="0">
              <a:solidFill>
                <a:srgbClr val="0070C0"/>
              </a:solidFill>
              <a:latin typeface="Rockwell" panose="02060603020205020403" pitchFamily="18" charset="0"/>
            </a:endParaRPr>
          </a:p>
        </p:txBody>
      </p:sp>
      <p:sp>
        <p:nvSpPr>
          <p:cNvPr id="104" name="Google Shape;104;g377f3f6f77c_0_20"/>
          <p:cNvSpPr txBox="1">
            <a:spLocks noGrp="1"/>
          </p:cNvSpPr>
          <p:nvPr>
            <p:ph type="body" idx="1"/>
          </p:nvPr>
        </p:nvSpPr>
        <p:spPr>
          <a:xfrm>
            <a:off x="550800" y="1260569"/>
            <a:ext cx="8042400" cy="541608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 algn="ctr">
              <a:buClr>
                <a:srgbClr val="E58C09"/>
              </a:buClr>
              <a:buNone/>
            </a:pPr>
            <a:r>
              <a:rPr lang="en-US" b="1" dirty="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TILA or Regulation Z requires lenders including schools and businesses offering payment plans to clearly disclose all credit terms if the plan involves more than (4) four installments or a finance charge. </a:t>
            </a:r>
          </a:p>
          <a:p>
            <a:pPr marL="0" indent="0" algn="ctr">
              <a:buClr>
                <a:srgbClr val="E58C09"/>
              </a:buClr>
              <a:buNone/>
            </a:pPr>
            <a:r>
              <a:rPr lang="en-US" b="1" dirty="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The NEIU Tuition Payment Plan is an interest-free plan.</a:t>
            </a:r>
          </a:p>
          <a:p>
            <a:pPr marL="0" indent="0" algn="ctr">
              <a:buClr>
                <a:srgbClr val="E58C09"/>
              </a:buClr>
              <a:buNone/>
            </a:pPr>
            <a:r>
              <a:rPr lang="en-US" b="1" dirty="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For more information about TILA please visit:</a:t>
            </a:r>
          </a:p>
          <a:p>
            <a:pPr marL="0" indent="0" algn="ctr">
              <a:buClr>
                <a:srgbClr val="E58C09"/>
              </a:buClr>
              <a:buNone/>
            </a:pPr>
            <a:r>
              <a:rPr lang="en-US" b="1" u="sng" dirty="0">
                <a:solidFill>
                  <a:srgbClr val="0070C0"/>
                </a:solidFill>
                <a:latin typeface="Rockwell" panose="02060603020205020403" pitchFamily="18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https://shorturl.at/wtc2X</a:t>
            </a:r>
            <a:r>
              <a:rPr lang="en-US" b="1" dirty="0">
                <a:solidFill>
                  <a:srgbClr val="0070C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  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77f3f6f77c_0_20"/>
          <p:cNvSpPr txBox="1">
            <a:spLocks noGrp="1"/>
          </p:cNvSpPr>
          <p:nvPr>
            <p:ph type="title"/>
          </p:nvPr>
        </p:nvSpPr>
        <p:spPr>
          <a:xfrm>
            <a:off x="276162" y="425319"/>
            <a:ext cx="8591675" cy="461624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70C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TILA - Federal Truth in Lending Act Disclosures (</a:t>
            </a:r>
            <a:r>
              <a:rPr lang="en-US" sz="2400" b="1" i="1" dirty="0">
                <a:solidFill>
                  <a:srgbClr val="0070C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cont.</a:t>
            </a:r>
            <a:r>
              <a:rPr lang="en-US" sz="2400" b="1" dirty="0">
                <a:solidFill>
                  <a:srgbClr val="0070C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)</a:t>
            </a:r>
            <a:endParaRPr sz="2400" dirty="0">
              <a:solidFill>
                <a:srgbClr val="0070C0"/>
              </a:solidFill>
              <a:latin typeface="Rockwell" panose="02060603020205020403" pitchFamily="18" charset="0"/>
            </a:endParaRPr>
          </a:p>
        </p:txBody>
      </p:sp>
      <p:sp>
        <p:nvSpPr>
          <p:cNvPr id="104" name="Google Shape;104;g377f3f6f77c_0_20"/>
          <p:cNvSpPr txBox="1">
            <a:spLocks noGrp="1"/>
          </p:cNvSpPr>
          <p:nvPr>
            <p:ph type="body" idx="1"/>
          </p:nvPr>
        </p:nvSpPr>
        <p:spPr>
          <a:xfrm>
            <a:off x="550800" y="886943"/>
            <a:ext cx="8042400" cy="586781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indent="-285750" algn="ctr">
              <a:lnSpc>
                <a:spcPct val="115000"/>
              </a:lnSpc>
              <a:spcBef>
                <a:spcPts val="1200"/>
              </a:spcBef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Scroll to the end to review the entire document</a:t>
            </a:r>
          </a:p>
          <a:p>
            <a:pPr marL="0" indent="0">
              <a:lnSpc>
                <a:spcPct val="115000"/>
              </a:lnSpc>
              <a:spcBef>
                <a:spcPts val="1200"/>
              </a:spcBef>
              <a:buClrTx/>
              <a:buNone/>
            </a:pPr>
            <a:endParaRPr lang="en-US" sz="1600" b="1" dirty="0">
              <a:solidFill>
                <a:schemeClr val="tx1"/>
              </a:solidFill>
              <a:latin typeface="Rockwell" panose="02060603020205020403" pitchFamily="18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800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C32841-D21E-6A32-07AD-AA5913CA4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68" y="1445343"/>
            <a:ext cx="4930876" cy="530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435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77f3f6f77c_0_20"/>
          <p:cNvSpPr txBox="1">
            <a:spLocks noGrp="1"/>
          </p:cNvSpPr>
          <p:nvPr>
            <p:ph type="title"/>
          </p:nvPr>
        </p:nvSpPr>
        <p:spPr>
          <a:xfrm>
            <a:off x="276162" y="406675"/>
            <a:ext cx="8591675" cy="461624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70C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TILA - Federal Truth in Lending Act Disclosures (</a:t>
            </a:r>
            <a:r>
              <a:rPr lang="en-US" sz="2400" b="1" i="1" dirty="0">
                <a:solidFill>
                  <a:srgbClr val="0070C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cont.</a:t>
            </a:r>
            <a:r>
              <a:rPr lang="en-US" sz="2400" b="1" dirty="0">
                <a:solidFill>
                  <a:srgbClr val="0070C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)</a:t>
            </a:r>
            <a:endParaRPr sz="2400" dirty="0">
              <a:solidFill>
                <a:srgbClr val="0070C0"/>
              </a:solidFill>
              <a:latin typeface="Rockwell" panose="02060603020205020403" pitchFamily="18" charset="0"/>
            </a:endParaRPr>
          </a:p>
        </p:txBody>
      </p:sp>
      <p:sp>
        <p:nvSpPr>
          <p:cNvPr id="104" name="Google Shape;104;g377f3f6f77c_0_20"/>
          <p:cNvSpPr txBox="1">
            <a:spLocks noGrp="1"/>
          </p:cNvSpPr>
          <p:nvPr>
            <p:ph type="body" idx="1"/>
          </p:nvPr>
        </p:nvSpPr>
        <p:spPr>
          <a:xfrm>
            <a:off x="550800" y="868299"/>
            <a:ext cx="8042400" cy="580835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indent="-285750">
              <a:lnSpc>
                <a:spcPct val="115000"/>
              </a:lnSpc>
              <a:spcBef>
                <a:spcPts val="1200"/>
              </a:spcBef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Once you have scrolled through the document, check the box on the lower left to agree then click Continue.</a:t>
            </a:r>
          </a:p>
          <a:p>
            <a:pPr marL="0" indent="0">
              <a:lnSpc>
                <a:spcPct val="115000"/>
              </a:lnSpc>
              <a:spcBef>
                <a:spcPts val="1200"/>
              </a:spcBef>
              <a:buClrTx/>
              <a:buNone/>
            </a:pPr>
            <a:endParaRPr lang="en-US" sz="1600" b="1" dirty="0">
              <a:solidFill>
                <a:schemeClr val="tx1"/>
              </a:solidFill>
              <a:latin typeface="Rockwell" panose="02060603020205020403" pitchFamily="18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80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B384B4-A009-4752-E0EF-C1A188EC3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395" y="1710814"/>
            <a:ext cx="5338916" cy="496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55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77f3f6f77c_0_20"/>
          <p:cNvSpPr txBox="1">
            <a:spLocks noGrp="1"/>
          </p:cNvSpPr>
          <p:nvPr>
            <p:ph type="title"/>
          </p:nvPr>
        </p:nvSpPr>
        <p:spPr>
          <a:xfrm>
            <a:off x="550800" y="383466"/>
            <a:ext cx="8042400" cy="584735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sng" dirty="0">
                <a:solidFill>
                  <a:srgbClr val="0070C0"/>
                </a:solidFill>
                <a:latin typeface="Rockwell" panose="02060603020205020403" pitchFamily="18" charset="0"/>
              </a:rPr>
              <a:t>Terms and Conditions</a:t>
            </a:r>
          </a:p>
        </p:txBody>
      </p:sp>
      <p:sp>
        <p:nvSpPr>
          <p:cNvPr id="104" name="Google Shape;104;g377f3f6f77c_0_20"/>
          <p:cNvSpPr txBox="1">
            <a:spLocks noGrp="1"/>
          </p:cNvSpPr>
          <p:nvPr>
            <p:ph type="body" idx="1"/>
          </p:nvPr>
        </p:nvSpPr>
        <p:spPr>
          <a:xfrm>
            <a:off x="550800" y="968201"/>
            <a:ext cx="8042400" cy="570845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ctr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Be sure to fully review the payment agreement, check the box to agree to the terms and conditions, and click Continue.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800"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06347B2-6771-10E2-38BB-90166E3E9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846" y="1877961"/>
            <a:ext cx="6351638" cy="428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661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77f3f6f77c_0_20"/>
          <p:cNvSpPr txBox="1">
            <a:spLocks noGrp="1"/>
          </p:cNvSpPr>
          <p:nvPr>
            <p:ph type="title"/>
          </p:nvPr>
        </p:nvSpPr>
        <p:spPr>
          <a:xfrm>
            <a:off x="550800" y="373077"/>
            <a:ext cx="8042400" cy="584735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sng" dirty="0">
                <a:solidFill>
                  <a:srgbClr val="0070C0"/>
                </a:solidFill>
                <a:latin typeface="Rockwell" panose="02060603020205020403" pitchFamily="18" charset="0"/>
              </a:rPr>
              <a:t>RECEIPT</a:t>
            </a:r>
            <a:endParaRPr sz="3200" u="sng" dirty="0">
              <a:solidFill>
                <a:srgbClr val="0070C0"/>
              </a:solidFill>
              <a:latin typeface="Rockwell" panose="02060603020205020403" pitchFamily="18" charset="0"/>
            </a:endParaRPr>
          </a:p>
        </p:txBody>
      </p:sp>
      <p:sp>
        <p:nvSpPr>
          <p:cNvPr id="104" name="Google Shape;104;g377f3f6f77c_0_20"/>
          <p:cNvSpPr txBox="1">
            <a:spLocks noGrp="1"/>
          </p:cNvSpPr>
          <p:nvPr>
            <p:ph type="body" idx="1"/>
          </p:nvPr>
        </p:nvSpPr>
        <p:spPr>
          <a:xfrm>
            <a:off x="550800" y="865239"/>
            <a:ext cx="8042400" cy="581141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02870" indent="0" algn="ctr">
              <a:buClrTx/>
              <a:buNone/>
            </a:pPr>
            <a:r>
              <a:rPr lang="en-US" sz="1600" b="1" dirty="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This receipt verifies successful enrollment in the NEIU Tuition Payment Plan.  An email notification will be sent to your NEIU student email account or to your authorized user’s email account. </a:t>
            </a:r>
          </a:p>
          <a:p>
            <a:pPr marL="102870" indent="0" algn="ctr">
              <a:buClrTx/>
              <a:buNone/>
            </a:pPr>
            <a:r>
              <a:rPr lang="en-US" sz="1600" b="1" dirty="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You can also print the receipt for your records</a:t>
            </a:r>
            <a:r>
              <a:rPr lang="en-US" sz="1800" b="1" dirty="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.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800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CFDA7C-20A8-80B8-EDA9-7C7A4CD69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00" y="2743200"/>
            <a:ext cx="8111419" cy="324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525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77f3f6f77c_0_20"/>
          <p:cNvSpPr txBox="1">
            <a:spLocks noGrp="1"/>
          </p:cNvSpPr>
          <p:nvPr>
            <p:ph type="title"/>
          </p:nvPr>
        </p:nvSpPr>
        <p:spPr>
          <a:xfrm>
            <a:off x="550800" y="449692"/>
            <a:ext cx="8042400" cy="584735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sng" dirty="0">
                <a:solidFill>
                  <a:srgbClr val="0070C0"/>
                </a:solidFill>
                <a:latin typeface="Rockwell" panose="02060603020205020403" pitchFamily="18" charset="0"/>
              </a:rPr>
              <a:t>Plan Notifications</a:t>
            </a:r>
            <a:endParaRPr sz="3200" u="sng" dirty="0">
              <a:solidFill>
                <a:srgbClr val="0070C0"/>
              </a:solidFill>
              <a:latin typeface="Rockwell" panose="02060603020205020403" pitchFamily="18" charset="0"/>
            </a:endParaRPr>
          </a:p>
        </p:txBody>
      </p:sp>
      <p:sp>
        <p:nvSpPr>
          <p:cNvPr id="104" name="Google Shape;104;g377f3f6f77c_0_20"/>
          <p:cNvSpPr txBox="1">
            <a:spLocks noGrp="1"/>
          </p:cNvSpPr>
          <p:nvPr>
            <p:ph type="body" idx="1"/>
          </p:nvPr>
        </p:nvSpPr>
        <p:spPr>
          <a:xfrm>
            <a:off x="226142" y="1034427"/>
            <a:ext cx="8750710" cy="5642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 algn="ctr">
              <a:buClr>
                <a:srgbClr val="0000FF"/>
              </a:buClr>
              <a:buNone/>
            </a:pPr>
            <a:r>
              <a:rPr lang="en-US" sz="1800" b="1" dirty="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Once you are enrolled in a payment plan, notifications will be sent to your student email account or to your authorized user’s email account when changes/updates are made to the payment plan </a:t>
            </a:r>
            <a:r>
              <a:rPr lang="en-US" sz="1800" b="1" i="1" dirty="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including</a:t>
            </a:r>
            <a:r>
              <a:rPr lang="en-US" sz="1800" b="1" dirty="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: 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Recalculations resulting from changes to your student account such as: add/drop of courses or financial aid awards/adjustments.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If you or your authorized user makes a change to the saved payment method on file.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A monthly payment installment is coming due, a payment is successfully made to your plan, or a payment was </a:t>
            </a:r>
            <a:r>
              <a:rPr lang="en-US" sz="1800" b="1" i="1" dirty="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not</a:t>
            </a:r>
            <a:r>
              <a:rPr lang="en-US" sz="1800" b="1" dirty="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 successfully made to your plan.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A monthly installment is past due and the $25.00 late fee has been assessed.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If your plan is cancelled.</a:t>
            </a:r>
          </a:p>
          <a:p>
            <a:pPr lvl="0" indent="-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032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77f3f6f77c_0_20"/>
          <p:cNvSpPr txBox="1">
            <a:spLocks noGrp="1"/>
          </p:cNvSpPr>
          <p:nvPr>
            <p:ph type="title"/>
          </p:nvPr>
        </p:nvSpPr>
        <p:spPr>
          <a:xfrm>
            <a:off x="550800" y="449692"/>
            <a:ext cx="8042400" cy="584735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sng" dirty="0">
                <a:solidFill>
                  <a:srgbClr val="0070C0"/>
                </a:solidFill>
                <a:latin typeface="Rockwell" panose="02060603020205020403" pitchFamily="18" charset="0"/>
              </a:rPr>
              <a:t>Account View after Enrollment</a:t>
            </a:r>
            <a:endParaRPr sz="3200" u="sng" dirty="0">
              <a:solidFill>
                <a:srgbClr val="0070C0"/>
              </a:solidFill>
              <a:latin typeface="Rockwell" panose="02060603020205020403" pitchFamily="18" charset="0"/>
            </a:endParaRPr>
          </a:p>
        </p:txBody>
      </p:sp>
      <p:sp>
        <p:nvSpPr>
          <p:cNvPr id="104" name="Google Shape;104;g377f3f6f77c_0_20"/>
          <p:cNvSpPr txBox="1">
            <a:spLocks noGrp="1"/>
          </p:cNvSpPr>
          <p:nvPr>
            <p:ph type="body" idx="1"/>
          </p:nvPr>
        </p:nvSpPr>
        <p:spPr>
          <a:xfrm>
            <a:off x="226142" y="1034427"/>
            <a:ext cx="8750710" cy="5642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02870" indent="0" algn="ctr">
              <a:buClrTx/>
              <a:buNone/>
            </a:pPr>
            <a:r>
              <a:rPr lang="en-US" sz="1600" b="1" dirty="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After you have setup a payment plan, this is how your account will appear when you login to </a:t>
            </a:r>
            <a:r>
              <a:rPr lang="en-US" sz="1600" b="1" dirty="0" err="1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NEIUport</a:t>
            </a:r>
            <a:r>
              <a:rPr lang="en-US" sz="1600" b="1" dirty="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.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Here you can see the terms covered by the plan under Term Balances and, if necessary, you can update your payment methods.</a:t>
            </a:r>
          </a:p>
          <a:p>
            <a:pPr marL="102870" indent="0">
              <a:buClrTx/>
              <a:buNone/>
            </a:pPr>
            <a:endParaRPr lang="en-US" sz="1600" b="1" dirty="0">
              <a:solidFill>
                <a:schemeClr val="tx1"/>
              </a:solidFill>
              <a:latin typeface="Rockwell" panose="02060603020205020403" pitchFamily="18" charset="0"/>
              <a:cs typeface="Arial" panose="020B0604020202020204" pitchFamily="34" charset="0"/>
            </a:endParaRPr>
          </a:p>
          <a:p>
            <a:pPr marL="102870" indent="0">
              <a:buClrTx/>
              <a:buNone/>
            </a:pPr>
            <a:endParaRPr lang="en-US" sz="1600" b="1" dirty="0">
              <a:solidFill>
                <a:schemeClr val="tx1"/>
              </a:solidFill>
              <a:latin typeface="Rockwell" panose="02060603020205020403" pitchFamily="18" charset="0"/>
              <a:cs typeface="Arial" panose="020B0604020202020204" pitchFamily="34" charset="0"/>
            </a:endParaRPr>
          </a:p>
          <a:p>
            <a:pPr marL="0" indent="0">
              <a:buClrTx/>
              <a:buNone/>
            </a:pPr>
            <a:r>
              <a:rPr lang="en-US" sz="1600" b="1" dirty="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 </a:t>
            </a:r>
            <a:endParaRPr sz="2800" dirty="0">
              <a:solidFill>
                <a:srgbClr val="FF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9FB943-B616-7433-0DBF-99C536B74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142" y="2713703"/>
            <a:ext cx="8750710" cy="328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880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77f3f6f77c_0_20"/>
          <p:cNvSpPr txBox="1">
            <a:spLocks noGrp="1"/>
          </p:cNvSpPr>
          <p:nvPr>
            <p:ph type="title"/>
          </p:nvPr>
        </p:nvSpPr>
        <p:spPr>
          <a:xfrm>
            <a:off x="580297" y="302209"/>
            <a:ext cx="8042400" cy="584735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sng" dirty="0">
                <a:solidFill>
                  <a:srgbClr val="0070C0"/>
                </a:solidFill>
                <a:latin typeface="Rockwell" panose="02060603020205020403" pitchFamily="18" charset="0"/>
              </a:rPr>
              <a:t>Pay Next Installment or Pay Off Plan</a:t>
            </a:r>
            <a:endParaRPr sz="3200" u="sng" dirty="0">
              <a:solidFill>
                <a:srgbClr val="0070C0"/>
              </a:solidFill>
              <a:latin typeface="Rockwell" panose="02060603020205020403" pitchFamily="18" charset="0"/>
            </a:endParaRPr>
          </a:p>
        </p:txBody>
      </p:sp>
      <p:sp>
        <p:nvSpPr>
          <p:cNvPr id="104" name="Google Shape;104;g377f3f6f77c_0_20"/>
          <p:cNvSpPr txBox="1">
            <a:spLocks noGrp="1"/>
          </p:cNvSpPr>
          <p:nvPr>
            <p:ph type="body" idx="1"/>
          </p:nvPr>
        </p:nvSpPr>
        <p:spPr>
          <a:xfrm>
            <a:off x="226142" y="886944"/>
            <a:ext cx="8750710" cy="58776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buClrTx/>
              <a:buNone/>
            </a:pPr>
            <a:r>
              <a:rPr lang="en-US" sz="1600" b="1" dirty="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While monthly payments will be auto-deducted, you also have options to make early or additional payments to your plan, or to pay off your plan. Please follow the steps below: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To make an early or an additional payment, click  </a:t>
            </a:r>
            <a:r>
              <a:rPr lang="en-US" sz="1600" b="1" u="sng" dirty="0">
                <a:solidFill>
                  <a:schemeClr val="tx1"/>
                </a:solidFill>
                <a:highlight>
                  <a:srgbClr val="FFFF00"/>
                </a:highlight>
                <a:latin typeface="Rockwell" panose="02060603020205020403" pitchFamily="18" charset="0"/>
                <a:cs typeface="Arial" panose="020B0604020202020204" pitchFamily="34" charset="0"/>
              </a:rPr>
              <a:t>Pay Next Installment</a:t>
            </a:r>
            <a:r>
              <a:rPr lang="en-US" sz="1600" b="1" dirty="0">
                <a:solidFill>
                  <a:schemeClr val="tx1"/>
                </a:solidFill>
                <a:highlight>
                  <a:srgbClr val="FFFF00"/>
                </a:highlight>
                <a:latin typeface="Rockwell" panose="02060603020205020403" pitchFamily="18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 so that the payment applies directly to the plan. This will ensure that your plan calculates correctly and stays in balance.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To pay off your plan click the </a:t>
            </a:r>
            <a:r>
              <a:rPr lang="en-US" sz="1600" b="1" u="sng" dirty="0">
                <a:solidFill>
                  <a:schemeClr val="tx1"/>
                </a:solidFill>
                <a:highlight>
                  <a:srgbClr val="FFFF00"/>
                </a:highlight>
                <a:latin typeface="Rockwell" panose="02060603020205020403" pitchFamily="18" charset="0"/>
                <a:cs typeface="Arial" panose="020B0604020202020204" pitchFamily="34" charset="0"/>
              </a:rPr>
              <a:t>Pay Off Plan</a:t>
            </a:r>
            <a:r>
              <a:rPr lang="en-US" sz="1600" b="1" dirty="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 button.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800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C61780-9791-EB56-7D0E-3687D036F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76" y="3539613"/>
            <a:ext cx="7285705" cy="247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572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77f3f6f77c_0_20"/>
          <p:cNvSpPr txBox="1">
            <a:spLocks noGrp="1"/>
          </p:cNvSpPr>
          <p:nvPr>
            <p:ph type="title"/>
          </p:nvPr>
        </p:nvSpPr>
        <p:spPr>
          <a:xfrm>
            <a:off x="550800" y="449692"/>
            <a:ext cx="8042400" cy="584735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sng" dirty="0">
                <a:solidFill>
                  <a:srgbClr val="0070C0"/>
                </a:solidFill>
                <a:latin typeface="Rockwell" panose="02060603020205020403" pitchFamily="18" charset="0"/>
              </a:rPr>
              <a:t>Need Support?</a:t>
            </a:r>
            <a:endParaRPr sz="3200" u="sng" dirty="0">
              <a:solidFill>
                <a:srgbClr val="0070C0"/>
              </a:solidFill>
              <a:latin typeface="Rockwell" panose="02060603020205020403" pitchFamily="18" charset="0"/>
            </a:endParaRPr>
          </a:p>
        </p:txBody>
      </p:sp>
      <p:sp>
        <p:nvSpPr>
          <p:cNvPr id="104" name="Google Shape;104;g377f3f6f77c_0_20"/>
          <p:cNvSpPr txBox="1">
            <a:spLocks noGrp="1"/>
          </p:cNvSpPr>
          <p:nvPr>
            <p:ph type="body" idx="1"/>
          </p:nvPr>
        </p:nvSpPr>
        <p:spPr>
          <a:xfrm>
            <a:off x="226142" y="1034427"/>
            <a:ext cx="8750710" cy="5642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n-US" b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tx1"/>
                </a:solidFill>
                <a:latin typeface="Rockwell" panose="02060603020205020403" pitchFamily="18" charset="0"/>
              </a:rPr>
              <a:t>If you or your authorized user have questions or need assistance with plan enrollment, we are here for you.</a:t>
            </a: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70C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↓</a:t>
            </a:r>
            <a:endParaRPr lang="en-US" dirty="0">
              <a:solidFill>
                <a:srgbClr val="0070C0"/>
              </a:solidFill>
              <a:latin typeface="Rockwell" panose="02060603020205020403" pitchFamily="18" charset="0"/>
            </a:endParaRPr>
          </a:p>
          <a:p>
            <a:pPr marL="342900" lvl="0" indent="-3429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tx1"/>
                </a:solidFill>
                <a:latin typeface="Rockwell" panose="02060603020205020403" pitchFamily="18" charset="0"/>
              </a:rPr>
              <a:t>Call our payment plan support team @ 1-833-269-3675 </a:t>
            </a:r>
          </a:p>
          <a:p>
            <a:pPr marL="342900" lvl="0" indent="-3429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tx1"/>
                </a:solidFill>
                <a:latin typeface="Rockwell" panose="02060603020205020403" pitchFamily="18" charset="0"/>
              </a:rPr>
              <a:t>Email </a:t>
            </a:r>
            <a:r>
              <a:rPr lang="en-US" b="1" dirty="0">
                <a:solidFill>
                  <a:srgbClr val="0070C0"/>
                </a:solidFill>
                <a:latin typeface="Rockwell" panose="02060603020205020403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studentpaymentservices@neiu.edu</a:t>
            </a:r>
            <a:endParaRPr lang="en-US" b="1" dirty="0">
              <a:solidFill>
                <a:srgbClr val="0070C0"/>
              </a:solidFill>
              <a:latin typeface="Rockwell" panose="02060603020205020403" pitchFamily="18" charset="0"/>
            </a:endParaRPr>
          </a:p>
          <a:p>
            <a:pPr marL="342900" lvl="0" indent="-3429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tx1"/>
                </a:solidFill>
                <a:latin typeface="Rockwell" panose="02060603020205020403" pitchFamily="18" charset="0"/>
              </a:rPr>
              <a:t>Check out </a:t>
            </a:r>
            <a:r>
              <a:rPr lang="en-US" b="1" i="0" dirty="0">
                <a:solidFill>
                  <a:schemeClr val="tx1"/>
                </a:solidFill>
                <a:effectLst/>
                <a:latin typeface="Rockwell" panose="02060603020205020403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NEIU Tuition Plan Frequently Asked Questions (FAQs).</a:t>
            </a:r>
            <a:endParaRPr b="1" dirty="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289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A9AF6-D55E-166C-7A28-E8EA0A59D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5" y="521669"/>
            <a:ext cx="8042276" cy="32288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D7EC59F8-C704-8BA2-17D1-1A62F82ED2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245807"/>
            <a:ext cx="9144000" cy="5797141"/>
          </a:xfrm>
          <a:solidFill>
            <a:schemeClr val="bg1">
              <a:lumMod val="85000"/>
            </a:schemeClr>
          </a:solidFill>
        </p:spPr>
        <p:txBody>
          <a:bodyPr>
            <a:normAutofit lnSpcReduction="10000"/>
          </a:bodyPr>
          <a:lstStyle/>
          <a:p>
            <a:pPr marL="102870" indent="0" algn="ctr">
              <a:buNone/>
            </a:pPr>
            <a:r>
              <a:rPr lang="en-US" sz="3200" b="1" dirty="0">
                <a:solidFill>
                  <a:srgbClr val="0070C0"/>
                </a:solidFill>
                <a:latin typeface="Rockwell" panose="02060603020205020403" pitchFamily="18" charset="0"/>
              </a:rPr>
              <a:t>DON’T DELAY</a:t>
            </a:r>
          </a:p>
          <a:p>
            <a:pPr marL="102870" indent="0" algn="ctr">
              <a:buNone/>
            </a:pPr>
            <a:endParaRPr lang="en-US" sz="3200" b="1" dirty="0">
              <a:solidFill>
                <a:srgbClr val="0070C0"/>
              </a:solidFill>
              <a:latin typeface="Rockwell" panose="02060603020205020403" pitchFamily="18" charset="0"/>
            </a:endParaRPr>
          </a:p>
          <a:p>
            <a:pPr marL="102870" indent="0" algn="ctr">
              <a:buNone/>
            </a:pPr>
            <a:endParaRPr lang="en-US" sz="3200" b="1" dirty="0">
              <a:solidFill>
                <a:srgbClr val="0070C0"/>
              </a:solidFill>
              <a:latin typeface="Rockwell" panose="02060603020205020403" pitchFamily="18" charset="0"/>
            </a:endParaRPr>
          </a:p>
          <a:p>
            <a:pPr marL="102870" indent="0" algn="ctr">
              <a:buNone/>
            </a:pPr>
            <a:endParaRPr lang="en-US" sz="3200" b="1" dirty="0">
              <a:solidFill>
                <a:srgbClr val="0070C0"/>
              </a:solidFill>
              <a:latin typeface="Rockwell" panose="02060603020205020403" pitchFamily="18" charset="0"/>
            </a:endParaRPr>
          </a:p>
          <a:p>
            <a:pPr marL="102870" indent="0" algn="ctr">
              <a:buNone/>
            </a:pPr>
            <a:endParaRPr lang="en-US" sz="3200" b="1" dirty="0">
              <a:solidFill>
                <a:srgbClr val="0070C0"/>
              </a:solidFill>
              <a:latin typeface="Rockwell" panose="02060603020205020403" pitchFamily="18" charset="0"/>
            </a:endParaRPr>
          </a:p>
          <a:p>
            <a:pPr marL="102870" indent="0" algn="ctr">
              <a:buNone/>
            </a:pPr>
            <a:endParaRPr lang="en-US" sz="3200" b="1" dirty="0">
              <a:solidFill>
                <a:srgbClr val="0070C0"/>
              </a:solidFill>
              <a:latin typeface="Rockwell" panose="02060603020205020403" pitchFamily="18" charset="0"/>
            </a:endParaRPr>
          </a:p>
          <a:p>
            <a:pPr marL="102870" indent="0" algn="ctr">
              <a:buNone/>
            </a:pPr>
            <a:endParaRPr lang="en-US" sz="3200" b="1" dirty="0">
              <a:solidFill>
                <a:srgbClr val="0070C0"/>
              </a:solidFill>
              <a:latin typeface="Rockwell" panose="02060603020205020403" pitchFamily="18" charset="0"/>
            </a:endParaRPr>
          </a:p>
          <a:p>
            <a:pPr marL="102870" indent="0" algn="ctr">
              <a:buNone/>
            </a:pPr>
            <a:r>
              <a:rPr lang="en-US" sz="3200" b="1" dirty="0">
                <a:solidFill>
                  <a:srgbClr val="0070C0"/>
                </a:solidFill>
                <a:latin typeface="Rockwell" panose="02060603020205020403" pitchFamily="18" charset="0"/>
              </a:rPr>
              <a:t>ENROLL TODAY!!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C4F93E1-B7D4-315A-B90D-6FE6E8D13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051" y="1120411"/>
            <a:ext cx="7539500" cy="410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246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"/>
          <p:cNvSpPr txBox="1">
            <a:spLocks noGrp="1"/>
          </p:cNvSpPr>
          <p:nvPr>
            <p:ph type="title"/>
          </p:nvPr>
        </p:nvSpPr>
        <p:spPr>
          <a:xfrm>
            <a:off x="549275" y="494120"/>
            <a:ext cx="80424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B4998"/>
              </a:buClr>
              <a:buSzPts val="4600"/>
              <a:buFont typeface="Rockwell"/>
              <a:buNone/>
            </a:pPr>
            <a:r>
              <a:rPr lang="en-US" sz="2900" u="sng" dirty="0">
                <a:solidFill>
                  <a:srgbClr val="0070C0"/>
                </a:solidFill>
                <a:latin typeface="Rockwell" panose="02060603020205020403" pitchFamily="18" charset="0"/>
              </a:rPr>
              <a:t>What is the NEIU Tuition Payment Plan?</a:t>
            </a:r>
          </a:p>
        </p:txBody>
      </p:sp>
      <p:sp>
        <p:nvSpPr>
          <p:cNvPr id="60" name="Google Shape;60;p3"/>
          <p:cNvSpPr txBox="1">
            <a:spLocks noGrp="1"/>
          </p:cNvSpPr>
          <p:nvPr>
            <p:ph type="body" idx="1"/>
          </p:nvPr>
        </p:nvSpPr>
        <p:spPr>
          <a:xfrm>
            <a:off x="199861" y="1157179"/>
            <a:ext cx="8741228" cy="4801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02870" indent="0">
              <a:buClrTx/>
              <a:buNone/>
            </a:pPr>
            <a:r>
              <a:rPr lang="en-US" sz="1600" b="1" dirty="0">
                <a:solidFill>
                  <a:schemeClr val="tx1"/>
                </a:solidFill>
                <a:latin typeface="Rockwell" panose="02060603020205020403" pitchFamily="18" charset="0"/>
                <a:ea typeface="Arial"/>
                <a:cs typeface="Arial"/>
                <a:sym typeface="Arial"/>
              </a:rPr>
              <a:t>The NEIU tuition payment plan is an interest-free, online, term-based monthly payment plan option that allows you to spread your payments over a set # of months during an academic term to make paying your tuition more affordable. 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chemeClr val="tx1"/>
                </a:solidFill>
                <a:latin typeface="Rockwell" panose="02060603020205020403" pitchFamily="18" charset="0"/>
                <a:ea typeface="Arial"/>
                <a:cs typeface="Arial"/>
                <a:sym typeface="Arial"/>
              </a:rPr>
              <a:t>You must be registered for the upcoming term to enroll into the plan.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chemeClr val="tx1"/>
                </a:solidFill>
                <a:latin typeface="Rockwell" panose="02060603020205020403" pitchFamily="18" charset="0"/>
                <a:ea typeface="Arial"/>
                <a:cs typeface="Arial"/>
                <a:sym typeface="Arial"/>
              </a:rPr>
              <a:t>A non-refundable enrollment fee of $45.00 is due at sign-up.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chemeClr val="tx1"/>
                </a:solidFill>
                <a:latin typeface="Rockwell" panose="02060603020205020403" pitchFamily="18" charset="0"/>
                <a:ea typeface="Arial"/>
                <a:cs typeface="Arial"/>
                <a:sym typeface="Arial"/>
              </a:rPr>
              <a:t>You can enroll a prior term balance of $2,000 or less along with the new term balance into a plan.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chemeClr val="tx1"/>
                </a:solidFill>
                <a:latin typeface="Rockwell" panose="02060603020205020403" pitchFamily="18" charset="0"/>
                <a:ea typeface="Arial"/>
                <a:cs typeface="Arial"/>
                <a:sym typeface="Arial"/>
              </a:rPr>
              <a:t>Monthly payments must be auto-deducted from a saved payment method (bank account or credit card).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chemeClr val="tx1"/>
                </a:solidFill>
                <a:latin typeface="Rockwell" panose="02060603020205020403" pitchFamily="18" charset="0"/>
                <a:ea typeface="Arial"/>
                <a:cs typeface="Arial"/>
                <a:sym typeface="Arial"/>
              </a:rPr>
              <a:t>A fee of $25.00 will be assessed a late/missed monthly payment. If two consecutive monthly payments are missed, the plan will be canceled for non-payment. 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endParaRPr lang="en-US" sz="1600" b="1" dirty="0">
              <a:solidFill>
                <a:schemeClr val="tx1"/>
              </a:solidFill>
              <a:latin typeface="Rockwell" panose="02060603020205020403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0702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"/>
          <p:cNvSpPr txBox="1">
            <a:spLocks noGrp="1"/>
          </p:cNvSpPr>
          <p:nvPr>
            <p:ph type="title"/>
          </p:nvPr>
        </p:nvSpPr>
        <p:spPr>
          <a:xfrm>
            <a:off x="549275" y="494120"/>
            <a:ext cx="80424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B4998"/>
              </a:buClr>
              <a:buSzPts val="4600"/>
              <a:buFont typeface="Rockwell"/>
              <a:buNone/>
            </a:pPr>
            <a:r>
              <a:rPr lang="en-US" sz="2900" u="sng" dirty="0">
                <a:solidFill>
                  <a:srgbClr val="0070C0"/>
                </a:solidFill>
                <a:latin typeface="Rockwell" panose="02060603020205020403" pitchFamily="18" charset="0"/>
              </a:rPr>
              <a:t>Navigation to Payment Plan</a:t>
            </a:r>
          </a:p>
        </p:txBody>
      </p:sp>
      <p:sp>
        <p:nvSpPr>
          <p:cNvPr id="60" name="Google Shape;60;p3"/>
          <p:cNvSpPr txBox="1">
            <a:spLocks noGrp="1"/>
          </p:cNvSpPr>
          <p:nvPr>
            <p:ph type="body" idx="1"/>
          </p:nvPr>
        </p:nvSpPr>
        <p:spPr>
          <a:xfrm>
            <a:off x="199861" y="1157179"/>
            <a:ext cx="8741228" cy="4250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ctr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Login to </a:t>
            </a:r>
            <a:r>
              <a:rPr lang="en-US" sz="1600" b="1" dirty="0" err="1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NEIUport</a:t>
            </a:r>
            <a:endParaRPr lang="en-US" sz="1600" b="1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>
              <a:buClrTx/>
              <a:buFont typeface="Wingdings" panose="05000000000000000000" pitchFamily="2" charset="2"/>
              <a:buChar char="ü"/>
            </a:pPr>
            <a:endParaRPr lang="en-US" sz="1600" b="1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>
              <a:buClrTx/>
              <a:buFont typeface="Wingdings" panose="05000000000000000000" pitchFamily="2" charset="2"/>
              <a:buChar char="ü"/>
            </a:pPr>
            <a:endParaRPr lang="en-US" sz="1600" b="1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Go to the Student Payment Services card</a:t>
            </a:r>
          </a:p>
          <a:p>
            <a:pPr algn="ctr">
              <a:buClrTx/>
              <a:buFont typeface="Wingdings" panose="05000000000000000000" pitchFamily="2" charset="2"/>
              <a:buChar char="ü"/>
            </a:pPr>
            <a:endParaRPr lang="en-US" sz="1600" b="1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>
              <a:buClrTx/>
              <a:buFont typeface="Wingdings" panose="05000000000000000000" pitchFamily="2" charset="2"/>
              <a:buChar char="ü"/>
            </a:pPr>
            <a:endParaRPr lang="en-US" sz="1600" b="1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Click the Payment/Refund link twice</a:t>
            </a:r>
          </a:p>
          <a:p>
            <a:pPr algn="ctr">
              <a:buClrTx/>
              <a:buFont typeface="Wingdings" panose="05000000000000000000" pitchFamily="2" charset="2"/>
              <a:buChar char="ü"/>
            </a:pPr>
            <a:endParaRPr lang="en-US" sz="1600" b="1" dirty="0">
              <a:solidFill>
                <a:schemeClr val="tx1"/>
              </a:solidFill>
              <a:latin typeface="Arial Black" panose="020B0A04020102020204" pitchFamily="34" charset="0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"/>
          <p:cNvSpPr txBox="1">
            <a:spLocks noGrp="1"/>
          </p:cNvSpPr>
          <p:nvPr>
            <p:ph type="title"/>
          </p:nvPr>
        </p:nvSpPr>
        <p:spPr>
          <a:xfrm>
            <a:off x="706120" y="228816"/>
            <a:ext cx="8042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B4998"/>
              </a:buClr>
              <a:buSzPts val="3200"/>
              <a:buFont typeface="Rockwell"/>
              <a:buNone/>
            </a:pPr>
            <a:r>
              <a:rPr lang="en-US" sz="3200" u="sng" dirty="0">
                <a:solidFill>
                  <a:srgbClr val="0070C0"/>
                </a:solidFill>
                <a:latin typeface="Rockwell" panose="02060603020205020403" pitchFamily="18" charset="0"/>
              </a:rPr>
              <a:t>Enroll</a:t>
            </a:r>
            <a:endParaRPr sz="3200" u="sng" dirty="0">
              <a:solidFill>
                <a:srgbClr val="0070C0"/>
              </a:solidFill>
              <a:latin typeface="Rockwell" panose="02060603020205020403" pitchFamily="18" charset="0"/>
            </a:endParaRPr>
          </a:p>
        </p:txBody>
      </p:sp>
      <p:sp>
        <p:nvSpPr>
          <p:cNvPr id="66" name="Google Shape;66;p5"/>
          <p:cNvSpPr txBox="1">
            <a:spLocks noGrp="1"/>
          </p:cNvSpPr>
          <p:nvPr>
            <p:ph type="body" idx="1"/>
          </p:nvPr>
        </p:nvSpPr>
        <p:spPr>
          <a:xfrm>
            <a:off x="127000" y="688258"/>
            <a:ext cx="9017100" cy="6024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Click Enroll in Payment Plan</a:t>
            </a:r>
          </a:p>
          <a:p>
            <a:pPr marL="102870" indent="0" algn="ctr">
              <a:buClrTx/>
              <a:buNone/>
            </a:pPr>
            <a:r>
              <a:rPr lang="en-US" sz="1400" b="1" dirty="0">
                <a:solidFill>
                  <a:srgbClr val="0070C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Please Note: This is a demo to illustrate the enrollment steps. The dates/terms are all test data.</a:t>
            </a:r>
          </a:p>
          <a:p>
            <a:pPr marL="0" indent="0" algn="ctr">
              <a:buNone/>
            </a:pPr>
            <a:endParaRPr lang="en-US" sz="1200" b="1" i="1" dirty="0">
              <a:solidFill>
                <a:srgbClr val="0070C0"/>
              </a:solidFill>
              <a:latin typeface="Rockwell" panose="02060603020205020403" pitchFamily="18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B136A6-99BD-EC51-1678-6E00B2255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974" y="1858298"/>
            <a:ext cx="8512546" cy="412954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6"/>
          <p:cNvSpPr txBox="1">
            <a:spLocks noGrp="1"/>
          </p:cNvSpPr>
          <p:nvPr>
            <p:ph type="title"/>
          </p:nvPr>
        </p:nvSpPr>
        <p:spPr>
          <a:xfrm>
            <a:off x="550800" y="666277"/>
            <a:ext cx="80424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B4998"/>
              </a:buClr>
              <a:buSzPts val="4000"/>
              <a:buFont typeface="Rockwell"/>
              <a:buNone/>
            </a:pPr>
            <a:r>
              <a:rPr lang="en-US" sz="3200" b="1" u="sng" dirty="0">
                <a:solidFill>
                  <a:srgbClr val="0070C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Select Term</a:t>
            </a:r>
            <a:endParaRPr sz="3200" u="sng" dirty="0">
              <a:solidFill>
                <a:srgbClr val="0070C0"/>
              </a:solidFill>
              <a:latin typeface="Rockwell" panose="02060603020205020403" pitchFamily="18" charset="0"/>
            </a:endParaRPr>
          </a:p>
        </p:txBody>
      </p:sp>
      <p:sp>
        <p:nvSpPr>
          <p:cNvPr id="72" name="Google Shape;72;p6"/>
          <p:cNvSpPr txBox="1">
            <a:spLocks noGrp="1"/>
          </p:cNvSpPr>
          <p:nvPr>
            <p:ph type="body" idx="1"/>
          </p:nvPr>
        </p:nvSpPr>
        <p:spPr>
          <a:xfrm>
            <a:off x="659147" y="1484671"/>
            <a:ext cx="8042400" cy="4414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ctr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Click the drop-down arrow, click the term, then click Select.</a:t>
            </a:r>
          </a:p>
          <a:p>
            <a:pPr algn="ctr">
              <a:buClrTx/>
              <a:buFont typeface="Wingdings" panose="05000000000000000000" pitchFamily="2" charset="2"/>
              <a:buChar char="ü"/>
            </a:pPr>
            <a:endParaRPr lang="en-US" sz="2800" b="1" dirty="0">
              <a:solidFill>
                <a:schemeClr val="tx1"/>
              </a:solidFill>
              <a:latin typeface="Rockwell" panose="02060603020205020403" pitchFamily="18" charset="0"/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SzPts val="2900"/>
              <a:buNone/>
            </a:pPr>
            <a:endParaRPr sz="2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484708-BEE0-6E52-EF94-492F34416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412" y="1052051"/>
            <a:ext cx="7550788" cy="422787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 txBox="1">
            <a:spLocks noGrp="1"/>
          </p:cNvSpPr>
          <p:nvPr>
            <p:ph type="title"/>
          </p:nvPr>
        </p:nvSpPr>
        <p:spPr>
          <a:xfrm>
            <a:off x="550800" y="629320"/>
            <a:ext cx="80424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B4998"/>
              </a:buClr>
              <a:buSzPts val="4600"/>
              <a:buFont typeface="Rockwell"/>
              <a:buNone/>
            </a:pPr>
            <a:r>
              <a:rPr lang="en-US" sz="3200" b="1" u="sng" dirty="0">
                <a:solidFill>
                  <a:srgbClr val="0070C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Select Plan</a:t>
            </a:r>
            <a:endParaRPr sz="3200" u="sng" dirty="0">
              <a:solidFill>
                <a:srgbClr val="0070C0"/>
              </a:solidFill>
              <a:latin typeface="Rockwell" panose="02060603020205020403" pitchFamily="18" charset="0"/>
            </a:endParaRPr>
          </a:p>
        </p:txBody>
      </p:sp>
      <p:sp>
        <p:nvSpPr>
          <p:cNvPr id="78" name="Google Shape;78;p8"/>
          <p:cNvSpPr txBox="1">
            <a:spLocks noGrp="1"/>
          </p:cNvSpPr>
          <p:nvPr>
            <p:ph type="body" idx="1"/>
          </p:nvPr>
        </p:nvSpPr>
        <p:spPr>
          <a:xfrm>
            <a:off x="549275" y="1288150"/>
            <a:ext cx="8333400" cy="50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 algn="ctr">
              <a:lnSpc>
                <a:spcPct val="80000"/>
              </a:lnSpc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Click the Select button under Action</a:t>
            </a:r>
          </a:p>
          <a:p>
            <a:pPr indent="-457200" algn="ctr">
              <a:lnSpc>
                <a:spcPct val="80000"/>
              </a:lnSpc>
              <a:buClr>
                <a:srgbClr val="0070C0"/>
              </a:buClr>
              <a:buFont typeface="Wingdings" panose="05000000000000000000" pitchFamily="2" charset="2"/>
              <a:buChar char="ü"/>
            </a:pPr>
            <a:endParaRPr lang="en-US" sz="1800" b="1" dirty="0">
              <a:solidFill>
                <a:schemeClr val="tx1"/>
              </a:solidFill>
              <a:latin typeface="Rockwell" panose="02060603020205020403" pitchFamily="18" charset="0"/>
              <a:cs typeface="Arial" panose="020B0604020202020204" pitchFamily="34" charset="0"/>
            </a:endParaRPr>
          </a:p>
          <a:p>
            <a:pPr indent="-457200" algn="ctr">
              <a:lnSpc>
                <a:spcPct val="80000"/>
              </a:lnSpc>
              <a:buClr>
                <a:srgbClr val="0070C0"/>
              </a:buClr>
              <a:buFont typeface="Wingdings" panose="05000000000000000000" pitchFamily="2" charset="2"/>
              <a:buChar char="ü"/>
            </a:pPr>
            <a:endParaRPr lang="en-US" sz="1800" b="1" dirty="0">
              <a:solidFill>
                <a:schemeClr val="tx1"/>
              </a:solidFill>
              <a:latin typeface="Rockwell" panose="02060603020205020403" pitchFamily="18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80000"/>
              </a:lnSpc>
              <a:buClrTx/>
              <a:buNone/>
            </a:pPr>
            <a:endParaRPr lang="en-US" sz="2800" b="1" dirty="0">
              <a:solidFill>
                <a:schemeClr val="tx1"/>
              </a:solidFill>
              <a:latin typeface="Rockwell" panose="02060603020205020403" pitchFamily="18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80000"/>
              </a:lnSpc>
              <a:buClrTx/>
              <a:buNone/>
            </a:pPr>
            <a:endParaRPr lang="en-US" sz="2800" b="1" dirty="0">
              <a:solidFill>
                <a:schemeClr val="tx1"/>
              </a:solidFill>
              <a:latin typeface="Rockwell" panose="02060603020205020403" pitchFamily="18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sz="327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71DD4A-5A0B-30DB-58AC-14D4B6D11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942" y="1952287"/>
            <a:ext cx="6784065" cy="372642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>
            <a:spLocks noGrp="1"/>
          </p:cNvSpPr>
          <p:nvPr>
            <p:ph type="title"/>
          </p:nvPr>
        </p:nvSpPr>
        <p:spPr>
          <a:xfrm>
            <a:off x="629520" y="354245"/>
            <a:ext cx="80424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B4998"/>
              </a:buClr>
              <a:buSzPts val="4600"/>
              <a:buFont typeface="Rockwell"/>
              <a:buNone/>
            </a:pPr>
            <a:r>
              <a:rPr lang="en-US" sz="3200" b="1" dirty="0">
                <a:solidFill>
                  <a:srgbClr val="0070C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Optional: Down </a:t>
            </a:r>
            <a:r>
              <a:rPr lang="en-US" sz="3200" dirty="0">
                <a:solidFill>
                  <a:srgbClr val="0070C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P</a:t>
            </a:r>
            <a:r>
              <a:rPr lang="en-US" sz="3200" b="1" dirty="0">
                <a:solidFill>
                  <a:srgbClr val="0070C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ayment</a:t>
            </a:r>
            <a:endParaRPr sz="3200" dirty="0">
              <a:solidFill>
                <a:srgbClr val="0070C0"/>
              </a:solidFill>
              <a:latin typeface="Rockwell" panose="02060603020205020403" pitchFamily="18" charset="0"/>
            </a:endParaRPr>
          </a:p>
        </p:txBody>
      </p:sp>
      <p:sp>
        <p:nvSpPr>
          <p:cNvPr id="84" name="Google Shape;84;p11"/>
          <p:cNvSpPr txBox="1">
            <a:spLocks noGrp="1"/>
          </p:cNvSpPr>
          <p:nvPr>
            <p:ph type="body" idx="1"/>
          </p:nvPr>
        </p:nvSpPr>
        <p:spPr>
          <a:xfrm>
            <a:off x="293925" y="938980"/>
            <a:ext cx="8567100" cy="5835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02870" indent="0" algn="ctr">
              <a:buClr>
                <a:srgbClr val="0000FF"/>
              </a:buClr>
              <a:buNone/>
            </a:pPr>
            <a:r>
              <a:rPr lang="en-US" sz="1600" b="1" dirty="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Down payments are optional and can be any dollar amount. The down payment and the $45.00 enrollment fee are due at enrollment. 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Enter a down payment amount and click Update Schedule, then click Continue.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If you do </a:t>
            </a:r>
            <a:r>
              <a:rPr lang="en-US" sz="1600" b="1" u="sng" dirty="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not</a:t>
            </a:r>
            <a:r>
              <a:rPr lang="en-US" sz="1600" b="1" dirty="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 enter a down payment, you will only be charged the $45.00 non-refundable enrollment fee as shown below.  </a:t>
            </a:r>
            <a:r>
              <a:rPr lang="en-US" sz="1600" b="1" dirty="0">
                <a:solidFill>
                  <a:schemeClr val="dk1"/>
                </a:solidFill>
                <a:latin typeface="Rockwell" panose="02060603020205020403" pitchFamily="18" charset="0"/>
                <a:ea typeface="Arial"/>
                <a:cs typeface="Arial"/>
                <a:sym typeface="Arial"/>
              </a:rPr>
              <a:t>Click Continue.</a:t>
            </a:r>
            <a:endParaRPr sz="1600" b="1" dirty="0">
              <a:solidFill>
                <a:schemeClr val="dk1"/>
              </a:solidFill>
              <a:latin typeface="Rockwell" panose="02060603020205020403" pitchFamily="18" charset="0"/>
              <a:ea typeface="Arial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BA5022-8310-4FC0-C0E8-6180BE98E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530" y="3136491"/>
            <a:ext cx="7816390" cy="294967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9"/>
          <p:cNvSpPr txBox="1">
            <a:spLocks noGrp="1"/>
          </p:cNvSpPr>
          <p:nvPr>
            <p:ph type="title"/>
          </p:nvPr>
        </p:nvSpPr>
        <p:spPr>
          <a:xfrm>
            <a:off x="549213" y="14190"/>
            <a:ext cx="7759045" cy="84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457200" lvl="0" indent="0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u="sng" dirty="0">
                <a:solidFill>
                  <a:srgbClr val="0070C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Select Payment Method</a:t>
            </a:r>
            <a:endParaRPr sz="3200" u="sng" dirty="0">
              <a:solidFill>
                <a:srgbClr val="0070C0"/>
              </a:solidFill>
              <a:latin typeface="Rockwell" panose="02060603020205020403" pitchFamily="18" charset="0"/>
            </a:endParaRPr>
          </a:p>
        </p:txBody>
      </p:sp>
      <p:sp>
        <p:nvSpPr>
          <p:cNvPr id="90" name="Google Shape;90;p9"/>
          <p:cNvSpPr txBox="1">
            <a:spLocks noGrp="1"/>
          </p:cNvSpPr>
          <p:nvPr>
            <p:ph type="body" idx="1"/>
          </p:nvPr>
        </p:nvSpPr>
        <p:spPr>
          <a:xfrm>
            <a:off x="623475" y="855406"/>
            <a:ext cx="8042400" cy="5291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02870" indent="0">
              <a:buClrTx/>
              <a:buNone/>
            </a:pPr>
            <a:r>
              <a:rPr lang="en-US" sz="1600" b="1" dirty="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The demo payment in this tutorial will be an ACH (electronic check) transaction. If you choose to pay via credit card, you will be re-directed to Pay Path to make the card payment.  A convenience fee of 3.00% will be assessed for domestic cards and 4.25% for international cards. No additional fees apply for electronic check payments.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Click the drop-down arrow to select a payment method, then click Continue.</a:t>
            </a: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54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9FD39C-985E-3880-B839-C38ECCE6D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75" y="3224981"/>
            <a:ext cx="7684783" cy="277761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77f3f6f77c_0_13"/>
          <p:cNvSpPr txBox="1">
            <a:spLocks noGrp="1"/>
          </p:cNvSpPr>
          <p:nvPr>
            <p:ph type="title"/>
          </p:nvPr>
        </p:nvSpPr>
        <p:spPr>
          <a:xfrm>
            <a:off x="550800" y="179842"/>
            <a:ext cx="8042400" cy="1458821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u="sng" dirty="0">
                <a:solidFill>
                  <a:srgbClr val="0070C0"/>
                </a:solidFill>
                <a:latin typeface="Rockwell" panose="02060603020205020403" pitchFamily="18" charset="0"/>
              </a:rPr>
              <a:t>Account Information</a:t>
            </a: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endParaRPr sz="3700" dirty="0"/>
          </a:p>
        </p:txBody>
      </p:sp>
      <p:sp>
        <p:nvSpPr>
          <p:cNvPr id="97" name="Google Shape;97;g377f3f6f77c_0_13"/>
          <p:cNvSpPr txBox="1">
            <a:spLocks noGrp="1"/>
          </p:cNvSpPr>
          <p:nvPr>
            <p:ph type="body" idx="1"/>
          </p:nvPr>
        </p:nvSpPr>
        <p:spPr>
          <a:xfrm>
            <a:off x="676275" y="1015304"/>
            <a:ext cx="8042400" cy="503715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indent="-285750">
              <a:lnSpc>
                <a:spcPct val="115000"/>
              </a:lnSpc>
              <a:spcBef>
                <a:spcPts val="1200"/>
              </a:spcBef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sz="1400" b="1" dirty="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Enter your account information, name your saved payment method, &amp; click Continue.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n-US" sz="1550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D572A0-7226-57E0-61D9-03577ED5A0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813" y="1638663"/>
            <a:ext cx="8280912" cy="420403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reeze">
  <a:themeElements>
    <a:clrScheme name="Breeze">
      <a:dk1>
        <a:srgbClr val="000000"/>
      </a:dk1>
      <a:lt1>
        <a:srgbClr val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1354</TotalTime>
  <Words>917</Words>
  <Application>Microsoft Office PowerPoint</Application>
  <PresentationFormat>On-screen Show (4:3)</PresentationFormat>
  <Paragraphs>92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Helvetica Neue</vt:lpstr>
      <vt:lpstr>Wingdings</vt:lpstr>
      <vt:lpstr>Calibri</vt:lpstr>
      <vt:lpstr>Rockwell</vt:lpstr>
      <vt:lpstr>Noto Sans Symbols</vt:lpstr>
      <vt:lpstr>Source Sans Pro</vt:lpstr>
      <vt:lpstr>Franklin Gothic Medium</vt:lpstr>
      <vt:lpstr>Georgia</vt:lpstr>
      <vt:lpstr>Arial Rounded MT Bold</vt:lpstr>
      <vt:lpstr>Arial Black</vt:lpstr>
      <vt:lpstr>Arial</vt:lpstr>
      <vt:lpstr>Breeze</vt:lpstr>
      <vt:lpstr>NEIU Tuition Payment Plan Tutorial</vt:lpstr>
      <vt:lpstr>What is the NEIU Tuition Payment Plan?</vt:lpstr>
      <vt:lpstr>Navigation to Payment Plan</vt:lpstr>
      <vt:lpstr>Enroll</vt:lpstr>
      <vt:lpstr>Select Term</vt:lpstr>
      <vt:lpstr>Select Plan</vt:lpstr>
      <vt:lpstr>Optional: Down Payment</vt:lpstr>
      <vt:lpstr>Select Payment Method</vt:lpstr>
      <vt:lpstr>Account Information </vt:lpstr>
      <vt:lpstr>TILA - Federal Truth in Lending Act Disclosures</vt:lpstr>
      <vt:lpstr>TILA - Federal Truth in Lending Act Disclosures (cont.)</vt:lpstr>
      <vt:lpstr>TILA - Federal Truth in Lending Act Disclosures (cont.)</vt:lpstr>
      <vt:lpstr>Terms and Conditions</vt:lpstr>
      <vt:lpstr>RECEIPT</vt:lpstr>
      <vt:lpstr>Plan Notifications</vt:lpstr>
      <vt:lpstr>Account View after Enrollment</vt:lpstr>
      <vt:lpstr>Pay Next Installment or Pay Off Plan</vt:lpstr>
      <vt:lpstr>Need Support?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Kevin Tynan</dc:creator>
  <cp:lastModifiedBy>Carter, Ann</cp:lastModifiedBy>
  <cp:revision>158</cp:revision>
  <dcterms:created xsi:type="dcterms:W3CDTF">2013-03-08T20:25:26Z</dcterms:created>
  <dcterms:modified xsi:type="dcterms:W3CDTF">2026-03-09T16:42:56Z</dcterms:modified>
</cp:coreProperties>
</file>